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6" r:id="rId3"/>
    <p:sldId id="257" r:id="rId4"/>
    <p:sldId id="258" r:id="rId5"/>
    <p:sldId id="264" r:id="rId6"/>
    <p:sldId id="265" r:id="rId7"/>
    <p:sldId id="259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53" autoAdjust="0"/>
  </p:normalViewPr>
  <p:slideViewPr>
    <p:cSldViewPr>
      <p:cViewPr varScale="1">
        <p:scale>
          <a:sx n="95" d="100"/>
          <a:sy n="9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800" dirty="0" smtClean="0"/>
              <a:t>The Profession is Changing</a:t>
            </a:r>
            <a:endParaRPr lang="en-US" sz="4800" dirty="0"/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Practice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 and Other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071888"/>
        <c:axId val="193078944"/>
      </c:lineChart>
      <c:catAx>
        <c:axId val="19307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078944"/>
        <c:crosses val="autoZero"/>
        <c:auto val="1"/>
        <c:lblAlgn val="ctr"/>
        <c:lblOffset val="100"/>
        <c:noMultiLvlLbl val="0"/>
      </c:catAx>
      <c:valAx>
        <c:axId val="1930789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30718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E2AAD-13A1-4516-8836-06E385D51ED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0BA0A-6035-47A5-8046-65C40CC87C9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BA0A-6035-47A5-8046-65C40CC87C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BA0A-6035-47A5-8046-65C40CC87C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BA0A-6035-47A5-8046-65C40CC87C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BA0A-6035-47A5-8046-65C40CC87C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BA0A-6035-47A5-8046-65C40CC87C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Academic research is peer reviewed research published in academic journals recognized as quality outlets with respect to tenure and promotion decisions at business schools and/or accounting departments within universities.</a:t>
            </a:r>
          </a:p>
          <a:p>
            <a:endParaRPr lang="en-US" dirty="0" smtClean="0"/>
          </a:p>
          <a:p>
            <a:r>
              <a:rPr lang="en-US" dirty="0" smtClean="0"/>
              <a:t>SP and PA are off-diagonal relatively infrequent categories. Practitioners who transition to become involved in research in a significant way OR academics who shift to have predominantly a relationship with external practice</a:t>
            </a:r>
          </a:p>
          <a:p>
            <a:endParaRPr lang="en-US" dirty="0"/>
          </a:p>
          <a:p>
            <a:r>
              <a:rPr lang="en-US" dirty="0"/>
              <a:t>A full time faculty member is considered to be 100% employed fulfilling the school’s mission. For example, if there are ten faculty members with five full-time and five working 50%, then total faculty resources totals 7.5. At least 90% of faculty resources must be one of SA, PA, IP, or SP. At least 40% of faculty resources must be SA. At least 60% of faculty resources must be SA, PA, or SP. Alternatively, no more than 40% of faculty resources can be IP. Research schools are expected to have higher proportions of SA.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3B180-0A4D-43AC-A110-4AE05C78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 of 1 is that you can’t hire many people just to teach.</a:t>
            </a:r>
          </a:p>
          <a:p>
            <a:r>
              <a:rPr lang="en-US" dirty="0" smtClean="0"/>
              <a:t>Implication of</a:t>
            </a:r>
            <a:r>
              <a:rPr lang="en-US" baseline="0" dirty="0" smtClean="0"/>
              <a:t> 2a is you need some PhDs who are active researchers.</a:t>
            </a:r>
          </a:p>
          <a:p>
            <a:r>
              <a:rPr lang="en-US" baseline="0" dirty="0" smtClean="0"/>
              <a:t>Implication of 2b is that you can use professionals</a:t>
            </a:r>
          </a:p>
          <a:p>
            <a:r>
              <a:rPr lang="en-US" baseline="0" dirty="0" smtClean="0"/>
              <a:t>Implication of 1 and 2b is that these people must be more fully involved in the School, if we are to meet AACSB requirements honestly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3B180-0A4D-43AC-A110-4AE05C78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are many</a:t>
            </a:r>
          </a:p>
          <a:p>
            <a:r>
              <a:rPr lang="en-US" dirty="0" smtClean="0"/>
              <a:t>Relevance</a:t>
            </a:r>
            <a:r>
              <a:rPr lang="en-US" baseline="0" dirty="0" smtClean="0"/>
              <a:t> of academic career, </a:t>
            </a:r>
          </a:p>
          <a:p>
            <a:r>
              <a:rPr lang="en-US" baseline="0" dirty="0" smtClean="0"/>
              <a:t>	opportunity to educate future financial leaders, </a:t>
            </a:r>
          </a:p>
          <a:p>
            <a:r>
              <a:rPr lang="en-US" baseline="0" dirty="0" smtClean="0"/>
              <a:t>	research to extend knowledge and influence professional, business, and public policy</a:t>
            </a:r>
          </a:p>
          <a:p>
            <a:r>
              <a:rPr lang="en-US" baseline="0" dirty="0" smtClean="0"/>
              <a:t>explore interesting questions of one’s own choosing</a:t>
            </a:r>
          </a:p>
          <a:p>
            <a:r>
              <a:rPr lang="en-US" baseline="0" dirty="0" smtClean="0"/>
              <a:t>many advantages to a university lifestyle</a:t>
            </a:r>
          </a:p>
          <a:p>
            <a:r>
              <a:rPr lang="en-US" baseline="0" dirty="0" smtClean="0"/>
              <a:t>	ability to manage time</a:t>
            </a:r>
          </a:p>
          <a:p>
            <a:r>
              <a:rPr lang="en-US" baseline="0" dirty="0" smtClean="0"/>
              <a:t>more than adequate compensation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opportunity costs, we expect it </a:t>
            </a:r>
            <a:r>
              <a:rPr lang="en-US" baseline="0" dirty="0" err="1" smtClean="0"/>
              <a:t>ismore</a:t>
            </a:r>
            <a:r>
              <a:rPr lang="en-US" baseline="0" dirty="0" smtClean="0"/>
              <a:t> fruitful to attempt to attract younger professionals to become PhDs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3B180-0A4D-43AC-A110-4AE05C78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PhDs are increasingly from overseas and lack institutional experience and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3B180-0A4D-43AC-A110-4AE05C78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6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A927-6BDD-44FE-B470-B670426DD9F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3049-0836-44B7-A700-4C494968C0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docid=d-lpQ-ajoplbkM&amp;tbnid=zI-fHQSUWIoOjM:&amp;ved=0CAUQjRw&amp;url=http://www.jurisdictions.steamforum.com/&amp;ei=g2qCUo6LFYqA2AWQiICgBA&amp;bvm=bv.56146854,d.b2I&amp;psig=AFQjCNHFMIvgKBGuI2wZpjub1ldG2VN-9g&amp;ust=138436500851213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l1Bm3eLPJ9Y1lM&amp;tbnid=vPclT-U18eWMaM:&amp;ved=0CAUQjRw&amp;url=http://www.ezilon.com/maps/north-america/canada-physical-maps.html&amp;ei=QGyCUtWuFsbK2wW2l4CoBA&amp;bvm=bv.56146854,d.b2I&amp;psig=AFQjCNHFMIvgKBGuI2wZpjub1ldG2VN-9g&amp;ust=1384365008512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google.ca/url?sa=i&amp;rct=j&amp;q=&amp;esrc=s&amp;frm=1&amp;source=images&amp;cd=&amp;cad=rja&amp;docid=uYSOGHnrnHHTBM&amp;tbnid=b80vnt-v0GJOnM:&amp;ved=0CAUQjRw&amp;url=http://logos.wikia.com/wiki/Google&amp;ei=4gCIUpb7GITW2gX9wIHwDQ&amp;bvm=bv.56643336,d.b2I&amp;psig=AFQjCNGKEjs4Z1F0i_DMhWb3-q_BybuzBA&amp;ust=1384731199511803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source=images&amp;cd=&amp;cad=rja&amp;docid=GOlS4dne9dlnDM&amp;tbnid=yj9JK_5pQS09UM:&amp;ved=0CAgQjRwwAA&amp;url=http://en.wikipedia.org/wiki/Logo_of_Wikipedia&amp;ei=zgGIUpzNL8Wp2QWH6oGoDw&amp;psig=AFQjCNFljvG6DwTRUe662cyCFGr8Zt7h4w&amp;ust=138473147081393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a/url?sa=i&amp;rct=j&amp;q=&amp;esrc=s&amp;frm=1&amp;source=images&amp;cd=&amp;docid=JHGWm3Zagt5HbM&amp;tbnid=3XlfcUWXiUNP3M:&amp;ved=0CAUQjRw&amp;url=http://www.seomofo.com/orm/new-google-logo.html&amp;ei=9wCIUsL5FomW2QWHo4EY&amp;bvm=bv.56643336,d.b2I&amp;psig=AFQjCNGKEjs4Z1F0i_DMhWb3-q_BybuzBA&amp;ust=13847311995118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Accounting Faculty Dilemma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CFBSD: Accounting Working Group</a:t>
            </a:r>
          </a:p>
          <a:p>
            <a:r>
              <a:rPr lang="en-US" dirty="0" smtClean="0"/>
              <a:t>November 18, 2013</a:t>
            </a:r>
          </a:p>
          <a:p>
            <a:endParaRPr lang="en-US" dirty="0"/>
          </a:p>
          <a:p>
            <a:r>
              <a:rPr lang="en-US" dirty="0" smtClean="0"/>
              <a:t>Tim </a:t>
            </a:r>
            <a:r>
              <a:rPr lang="en-US" dirty="0" err="1" smtClean="0"/>
              <a:t>Daus</a:t>
            </a:r>
            <a:r>
              <a:rPr lang="en-US" dirty="0" smtClean="0"/>
              <a:t>, Sandy Hilton, Tom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AWG – Collaboration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Can we strengthen the </a:t>
            </a:r>
            <a:r>
              <a:rPr lang="en-US" dirty="0" smtClean="0"/>
              <a:t>accounting profession’s </a:t>
            </a:r>
            <a:r>
              <a:rPr lang="en-US" dirty="0"/>
              <a:t>involvement in University programs to the benefit of students, the profession, faculty members, and universities, while respecting the autonomy of universities?</a:t>
            </a:r>
          </a:p>
          <a:p>
            <a:pPr lvl="0"/>
            <a:r>
              <a:rPr lang="en-US" dirty="0" smtClean="0"/>
              <a:t>Can </a:t>
            </a:r>
            <a:r>
              <a:rPr lang="en-US" dirty="0"/>
              <a:t>we create stronger relationships between academics and practitioners with respect to creating research that is perceived to be relevant by both groups and disseminating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0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Staffing – AACSB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Participating</a:t>
            </a:r>
            <a:r>
              <a:rPr lang="en-US" sz="2400" dirty="0"/>
              <a:t> faculty members “actively and deeply engage in the activities of the school in matters </a:t>
            </a:r>
            <a:r>
              <a:rPr lang="en-US" sz="2400" dirty="0">
                <a:solidFill>
                  <a:srgbClr val="FF0000"/>
                </a:solidFill>
              </a:rPr>
              <a:t>beyond</a:t>
            </a:r>
            <a:r>
              <a:rPr lang="en-US" sz="2400" dirty="0"/>
              <a:t> teaching responsibilities.” </a:t>
            </a:r>
            <a:endParaRPr lang="en-US" sz="2400" dirty="0" smtClean="0"/>
          </a:p>
          <a:p>
            <a:r>
              <a:rPr lang="en-US" sz="2400" dirty="0" smtClean="0"/>
              <a:t>Four categories: </a:t>
            </a:r>
          </a:p>
          <a:p>
            <a:pPr lvl="1"/>
            <a:r>
              <a:rPr lang="en-US" sz="2000" dirty="0" smtClean="0"/>
              <a:t>Scholarly </a:t>
            </a:r>
            <a:r>
              <a:rPr lang="en-US" sz="2000" dirty="0"/>
              <a:t>Academics (SA) </a:t>
            </a:r>
            <a:r>
              <a:rPr lang="en-US" sz="2000" dirty="0" smtClean="0"/>
              <a:t>hold doctorates and focus on “academic” research</a:t>
            </a:r>
          </a:p>
          <a:p>
            <a:pPr lvl="1"/>
            <a:r>
              <a:rPr lang="en-US" sz="2000" dirty="0" smtClean="0"/>
              <a:t>Instructional </a:t>
            </a:r>
            <a:r>
              <a:rPr lang="en-US" sz="2000" dirty="0"/>
              <a:t>Practitioners (</a:t>
            </a:r>
            <a:r>
              <a:rPr lang="en-US" sz="2000" dirty="0" smtClean="0"/>
              <a:t>IP) have </a:t>
            </a:r>
            <a:r>
              <a:rPr lang="en-US" sz="2000" dirty="0"/>
              <a:t>substantial practical experience both in duration and in level of responsibility. </a:t>
            </a:r>
            <a:endParaRPr lang="en-US" sz="2000" dirty="0" smtClean="0"/>
          </a:p>
          <a:p>
            <a:pPr lvl="1"/>
            <a:r>
              <a:rPr lang="en-US" sz="2000" dirty="0" smtClean="0"/>
              <a:t>There are less common off-diagonal categories of Scholarly </a:t>
            </a:r>
            <a:r>
              <a:rPr lang="en-US" sz="2000" dirty="0"/>
              <a:t>Practitioners (SP) and Practice Academics (PA</a:t>
            </a:r>
            <a:r>
              <a:rPr lang="en-US" sz="20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Faculty Resources</a:t>
            </a:r>
            <a:r>
              <a:rPr lang="en-US" sz="2400" dirty="0" smtClean="0"/>
              <a:t> are calculated as a weighted summation that allows for members whose commitment to the University is less than 100%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35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AWG – AACSB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There are important but manageable constraints to the shortage of accounting faculty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Participating faculty must teach at least 75% of curriculum and at least 60% of any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All four of SA, IP, SP, PA are welcome, but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/>
              <a:t>40% or more must be SA, higher at research schools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/>
              <a:t>No more than 40% can be IP 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600" dirty="0"/>
              <a:t>Barriers to </a:t>
            </a:r>
            <a:r>
              <a:rPr lang="en-US" sz="2600" dirty="0" smtClean="0"/>
              <a:t>IPs </a:t>
            </a:r>
            <a:r>
              <a:rPr lang="en-US" sz="2600" dirty="0"/>
              <a:t>include </a:t>
            </a:r>
            <a:r>
              <a:rPr lang="en-US" sz="2600" dirty="0" smtClean="0"/>
              <a:t>university regulations, union contracts, and AACSB professional recognition criteria</a:t>
            </a:r>
            <a:endParaRPr lang="en-US" sz="26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514350" indent="-457200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Clearly we need more PhDs, but the shortage can also be addressed through practicing IPs.</a:t>
            </a:r>
          </a:p>
          <a:p>
            <a:pPr marL="914400" lvl="1" indent="-457200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many Schools are well below 40% practicing IPs</a:t>
            </a:r>
          </a:p>
        </p:txBody>
      </p:sp>
    </p:spTree>
    <p:extLst>
      <p:ext uri="{BB962C8B-B14F-4D97-AF65-F5344CB8AC3E}">
        <p14:creationId xmlns:p14="http://schemas.microsoft.com/office/powerpoint/2010/main" val="165962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AWG – Attracting More PhDs: Marketing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Collaboration among CFBSD, CPA-Canada, CAAA</a:t>
            </a:r>
          </a:p>
          <a:p>
            <a:r>
              <a:rPr lang="en-US" sz="2600" dirty="0" smtClean="0"/>
              <a:t>Develop a concerted marketing campaign to attract young professionals to PhD programs</a:t>
            </a:r>
          </a:p>
          <a:p>
            <a:pPr lvl="1"/>
            <a:r>
              <a:rPr lang="en-US" sz="2200" dirty="0" smtClean="0"/>
              <a:t>Develop documents listing advantages of an academic life</a:t>
            </a:r>
          </a:p>
          <a:p>
            <a:pPr lvl="1"/>
            <a:r>
              <a:rPr lang="en-US" sz="2200" dirty="0" smtClean="0"/>
              <a:t>Develop common web site with appropriate materials with links from established professional and academic sites</a:t>
            </a:r>
          </a:p>
          <a:p>
            <a:pPr lvl="1"/>
            <a:r>
              <a:rPr lang="en-US" sz="2200" dirty="0" smtClean="0"/>
              <a:t>Orientation conference</a:t>
            </a:r>
            <a:r>
              <a:rPr lang="en-US" sz="2200" dirty="0" smtClean="0">
                <a:solidFill>
                  <a:srgbClr val="FF0000"/>
                </a:solidFill>
              </a:rPr>
              <a:t>s</a:t>
            </a:r>
            <a:r>
              <a:rPr lang="en-US" sz="2200" dirty="0" smtClean="0"/>
              <a:t> close in time to achieving professional accreditation</a:t>
            </a:r>
          </a:p>
          <a:p>
            <a:pPr lvl="2"/>
            <a:r>
              <a:rPr lang="en-US" sz="1800" dirty="0" smtClean="0"/>
              <a:t>Older professionals are more likely to be attracted to IP positions</a:t>
            </a:r>
          </a:p>
          <a:p>
            <a:pPr lvl="1"/>
            <a:r>
              <a:rPr lang="en-US" sz="2200" dirty="0" smtClean="0"/>
              <a:t>Opportunities to test the teaching experience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812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– Attracting More PhDs: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 Canada and provincial institutes along with the AWG to:</a:t>
            </a:r>
          </a:p>
          <a:p>
            <a:pPr lvl="1"/>
            <a:r>
              <a:rPr lang="en-US" dirty="0" smtClean="0"/>
              <a:t>Try and generate more funds</a:t>
            </a:r>
          </a:p>
          <a:p>
            <a:pPr lvl="1"/>
            <a:r>
              <a:rPr lang="en-US" dirty="0" smtClean="0"/>
              <a:t>Try and develop a system whereby funded PhDs can work anywhere in Canada without financial penalty </a:t>
            </a:r>
          </a:p>
          <a:p>
            <a:pPr lvl="1"/>
            <a:r>
              <a:rPr lang="en-US" dirty="0" smtClean="0"/>
              <a:t>Funding will remain provincial, but provincial institutes will arrange for inter-provincial financial fairness without encumbering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3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– A Place for Instructional Practitioners?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Financial education develops </a:t>
            </a:r>
            <a:r>
              <a:rPr lang="en-US" sz="2600" dirty="0"/>
              <a:t>professional </a:t>
            </a:r>
            <a:r>
              <a:rPr lang="en-US" sz="2600" dirty="0" smtClean="0"/>
              <a:t>competencies</a:t>
            </a:r>
          </a:p>
          <a:p>
            <a:pPr lvl="1"/>
            <a:r>
              <a:rPr lang="en-US" sz="2200" dirty="0" smtClean="0"/>
              <a:t>technical </a:t>
            </a:r>
            <a:r>
              <a:rPr lang="en-US" sz="2200" dirty="0"/>
              <a:t>skills </a:t>
            </a:r>
            <a:endParaRPr lang="en-US" sz="2200" dirty="0" smtClean="0"/>
          </a:p>
          <a:p>
            <a:pPr lvl="1"/>
            <a:r>
              <a:rPr lang="en-US" sz="2200" dirty="0" smtClean="0"/>
              <a:t>plus thinking strategically, problem-solving, </a:t>
            </a:r>
            <a:r>
              <a:rPr lang="en-US" sz="2200" dirty="0"/>
              <a:t>and interpersonal skills. </a:t>
            </a:r>
            <a:endParaRPr lang="en-US" sz="2200" dirty="0" smtClean="0"/>
          </a:p>
          <a:p>
            <a:r>
              <a:rPr lang="en-US" sz="2600" dirty="0" smtClean="0"/>
              <a:t>Professional </a:t>
            </a:r>
            <a:r>
              <a:rPr lang="en-US" sz="2600" dirty="0"/>
              <a:t>experience </a:t>
            </a:r>
            <a:r>
              <a:rPr lang="en-US" sz="2600" dirty="0" smtClean="0"/>
              <a:t>enhances </a:t>
            </a:r>
            <a:r>
              <a:rPr lang="en-US" sz="2600" dirty="0"/>
              <a:t>curriculum development and the classroom experience. </a:t>
            </a:r>
          </a:p>
          <a:p>
            <a:r>
              <a:rPr lang="en-US" sz="2600" dirty="0" smtClean="0"/>
              <a:t>Professional education </a:t>
            </a:r>
            <a:r>
              <a:rPr lang="en-US" sz="2600" dirty="0"/>
              <a:t>requires a blend of both academic and professional abilities among the instructors</a:t>
            </a:r>
            <a:r>
              <a:rPr lang="en-US" sz="2600" dirty="0" smtClean="0"/>
              <a:t>. </a:t>
            </a:r>
          </a:p>
          <a:p>
            <a:pPr lvl="1"/>
            <a:r>
              <a:rPr lang="en-US" sz="2200" dirty="0" smtClean="0"/>
              <a:t>This blend can be found in a PhD with professional experience</a:t>
            </a:r>
          </a:p>
          <a:p>
            <a:pPr lvl="1"/>
            <a:r>
              <a:rPr lang="en-US" sz="2200" dirty="0" smtClean="0"/>
              <a:t>The blend can also be found through a proportion of practicing IP instructors in the Faculty complement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240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AWG – IP Pragmatic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AACSB and some universities require IPs to have a Masters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We think that a Bachelor’s degree combined with Canadian professional designation is equivalent</a:t>
            </a:r>
          </a:p>
          <a:p>
            <a:r>
              <a:rPr lang="en-US" sz="2600" dirty="0"/>
              <a:t>Some </a:t>
            </a:r>
            <a:r>
              <a:rPr lang="en-US" sz="2600" dirty="0" smtClean="0"/>
              <a:t>universities and/or union contracts will not allow IPs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A judicious blend of IPs are an asset</a:t>
            </a:r>
          </a:p>
          <a:p>
            <a:pPr lvl="1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They bring professional knowledge and experience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They are dedicated and enthusiastic</a:t>
            </a:r>
          </a:p>
          <a:p>
            <a:pPr lvl="1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With IPs included in a team of instructors, students have a more comprehensive learning experience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IPs are a partial, but constructive, response to the shortage of faculty members</a:t>
            </a:r>
          </a:p>
          <a:p>
            <a:pPr lvl="1"/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3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AWG – Possibilities for CFBSD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Support a permanent AWG:</a:t>
            </a:r>
          </a:p>
          <a:p>
            <a:pPr lvl="1"/>
            <a:r>
              <a:rPr lang="en-US" sz="2200" dirty="0" smtClean="0"/>
              <a:t> to develop the marketing of PhD programs</a:t>
            </a:r>
          </a:p>
          <a:p>
            <a:pPr lvl="1"/>
            <a:r>
              <a:rPr lang="en-US" sz="2200" dirty="0" smtClean="0"/>
              <a:t>To develop other initiatives for collaboration with the profession</a:t>
            </a:r>
          </a:p>
          <a:p>
            <a:r>
              <a:rPr lang="en-US" sz="2600" dirty="0" smtClean="0"/>
              <a:t>Support in principle the use of practicing IPs</a:t>
            </a:r>
          </a:p>
          <a:p>
            <a:pPr lvl="1"/>
            <a:r>
              <a:rPr lang="en-US" sz="2200" dirty="0" smtClean="0"/>
              <a:t>Affirm the value of IPs</a:t>
            </a:r>
          </a:p>
          <a:p>
            <a:pPr lvl="1"/>
            <a:r>
              <a:rPr lang="en-US" sz="2400" dirty="0" smtClean="0"/>
              <a:t>Ultimately includes:</a:t>
            </a:r>
          </a:p>
          <a:p>
            <a:pPr lvl="2"/>
            <a:r>
              <a:rPr lang="en-US" sz="2100" dirty="0"/>
              <a:t>overcoming institutional and contractual obstacles</a:t>
            </a:r>
          </a:p>
          <a:p>
            <a:pPr lvl="2"/>
            <a:r>
              <a:rPr lang="en-US" sz="2000" dirty="0" smtClean="0"/>
              <a:t>creating career paths 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ppropriate compensation and respect for IPs</a:t>
            </a:r>
          </a:p>
          <a:p>
            <a:r>
              <a:rPr lang="en-US" sz="2600" dirty="0" smtClean="0"/>
              <a:t>Develop through AWG the case for the Canadian CPA to be considered equivalent to Masters.</a:t>
            </a:r>
          </a:p>
          <a:p>
            <a:pPr lvl="1"/>
            <a:r>
              <a:rPr lang="en-US" sz="2200" dirty="0" smtClean="0"/>
              <a:t>Make the case to AACSB, EQUIS, and any relevant Government groups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Hilton\AppData\Local\Microsoft\Windows\Temporary Internet Files\Content.Outlook\JQ6CU52Y\PEP_longform_rgb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10074"/>
            <a:ext cx="3581400" cy="11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550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jurisdictions.steamforum.com/images/canada_img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505200" cy="30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95300" y="404746"/>
            <a:ext cx="8153400" cy="3095836"/>
            <a:chOff x="381000" y="404746"/>
            <a:chExt cx="8153400" cy="3095836"/>
          </a:xfrm>
        </p:grpSpPr>
        <p:pic>
          <p:nvPicPr>
            <p:cNvPr id="6" name="Picture 4" descr="http://www.jurisdictions.steamforum.com/images/canada_imgma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04746"/>
              <a:ext cx="3505200" cy="308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jurisdictions.steamforum.com/images/canada_imgma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17447"/>
              <a:ext cx="3505200" cy="308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52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zilon.com/maps/images/northamerica/Canada-physical-ma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6" y="486206"/>
            <a:ext cx="77343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63090"/>
            <a:ext cx="8963890" cy="155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Hilton\AppData\Local\Microsoft\Windows\Temporary Internet Files\Content.Outlook\JQ6CU52Y\PEP_longform_rgb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105400"/>
            <a:ext cx="3581400" cy="11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1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22374529"/>
              </p:ext>
            </p:extLst>
          </p:nvPr>
        </p:nvGraphicFramePr>
        <p:xfrm>
          <a:off x="0" y="1524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02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ITEhQSExQWFhUXGBgUFRgVFBgVFRUVFRYWFhYXFxQYHCkgGBslHRYYIjEhJSksLjouFx8zODMtNygtLi0BCgoKDg0OGxAQGzclICYvNy8sNCwsLDAsLywsLCwsLC8vLCwsLCwvLDQsLCwsLCwsNC0sLCwsLCwsLDQsLCwsLP/AABEIAIUBfAMBEQACEQEDEQH/xAAcAAEAAgIDAQAAAAAAAAAAAAAABgcEBQECAwj/xABGEAACAQICBgcDCQUHBAMAAAABAgADEQQFBhIhMUFRBxMiYXGBkTKhsRRCUmJykrLBwiMkc4LRMzRDotLw8RVTg5OEs+H/xAAbAQEAAgMBAQAAAAAAAAAAAAAABAUCAwYBB//EADYRAAIBAwEECAUEAgIDAAAAAAABAgMEESEFEjFBE1FhcYGRobEiMsHR8BQzQuEjUhXxBkNy/9oADAMBAAIRAxEAPwC8YAgCAafOdJcNhr9Y92HzF7TefAeZEk0bOrW1itOt8DVOtCHFkFzLpVqM3V4XDhm4a2tUY/8Ajp2+JljHZtKCzVn5aer+xGd1OTxCJhVNIs/qC60jTH8KmnurEmeblhHjr4v6DNy/xfUxaufaQJtY1LfVo4d/ciEzOKsJaYXnL6s8buF+I4w/Sdj0OrU6okbxUpFW9FYW9JuWzrWazFvwf/Zr/VVovX2JJl3Soh/t6DL9ak4fz1Wtb1M0VNjP/wBc89+n3Nkb5fyj5ExybSPC4r+xqqx3lT2XHijWNu/dKyta1aPzxx7eZLp1YT+Vm1kc2CAIAgCAIAgCAIAgCAIAgCAIAgCAIAgCAIAgCAIAgGnzeni2NqdSnSTnZmqHz3L5C/fNNSNSWkXgj1oVpaQkkvUhWdVlpayu2sw2lrnaSL7ztldVjuNp8SnuI9HJxbyyCYGucTjKdEu6ozEuVY31FBYgciQLX74oU3KWrPbSi5zWXoXlkhpIgp0lCoNwHxJO0nvO2WySSwi+jFRWEbaenogCAIAgCAIAgCAIB0q1AoLMQABck7AAJ6k28I8bSWWVxppp7qKy0mKLz3O3+ke/w3S5t7GMFv1NX6f2QalxKbxDgRbKMhfEWrYsslM7UpKdWo4O4ud6A8va8OOFztB/LTM6VtzkTfLcMEXUoU1ppyRbX7yd7HvMqpTlN5k8ktJLRGyp5XUO8zE9O5yRucA1ebaNdYurUQOOFxtHgd4PhM6dSdN5i8GMoxksNFd5/otVw93p3ZBtKnayj9Q9/jvl3Z7R3nu1NH6Mg1rXGseBGK+O1LMCQRtBBsQRuII3GWFasksMjQhl5Rc/RbnmMrUCcWQV2dSzbKzLxL8Cu6xO07SeBPNXXRb3+Px6i0pb+PiJ8DIxtOYAgCAIAgCAIAgCAIAgCAIAgCAIAgCAIAgCAIAgHlXpa0Aq3TzDBXq92r+BZUXf7j/ORz9+s1peHsiCaGpfGjuVz8B+ck2vEm2HEvzIqFkEnFmbaAIAgCAIAgCAIAgCAVvp7pLfWVT+zQ/fccfsjh68peWNsqcd+XH2RW3FXflurh7lf6MYU4qscTVF6aNamp3NUG255hdnn4GR765b+FEi3pY1ZamT5UXOs0qyUSvDYNVGwQDIAgHMA4KgwDWZtgAUZghYgEhVtrMQNigkgAndtNp6ll4YZTlDQir1zVsWiqSxZaKkMoJN+1bYQOQvu2ydcXKaUKb06yPSpNPekWLo7l73BMgEgmCCwgHaAIAgCAIAgCAIAgCAIAgCAIAgCAIAgCAIAgCAIAgFWdITdut4j8Kyouf3Gc/e/uy7/oQXQIXxrfw2/HTkq14k6x4+B9AZSOwJNLIzYAgCAIAgCAIAgCAanSXHdVRNjZn7I7gfaPp7yJJtKe/U14I0157sdOZQem+YEt1a+AA4ncBLyrLdgQKccssHQ7JgiU6Q3IAD3tvY+ZJPnOcnLek2WqWFgsrC0AqgTEHvAEAQBAODANbiMtDtcwDOoUAosIB6wBAEA0+ZaUYOgSKldARvVbuw8VQEjzmmdenHRsmUdn3NVZjB47dF5vBrR0gYEnY7n/xn85r/AFlL8RJ/4a57PMzsLpbgn2CsFP1wUH3mAHvmcbmlLmaamzLqGrhnu19tTdqwIuNoO603kBrBzAEAQBAPOtXVBdmCjvNpqq16VFZqSS72ZRhKXyowHz7Dj59/AGV0tt2a4Sb7k/sb1a1Hy9TvTzqifne4/lPI7cs28OWO9MO0q9RmUa6uLqwPgbyypVqdVb1OSa7GaJQlF4aPSbTEQBAEAGAYlTNKCmzVqQPfUUfEzaqNR8IvyZg6kVxZ0OcYb/v0v/an9Z7+nq/6vyY6WHWvM8n0hwY34rDjxr0x+qZK0rv+D8mY9NT/ANl5o820pwA34zDD/wCRS/1Tz9LX/wBH5MyVWD4NeZtUcEAg3B2gjaCDxBmjgZlU9IJ7Vb7R/KU9x87OevP3X3kN6PR++P8Awz+NJLteJYWPMv8Ayz2BJpYmXAEA1OZaS4SgSKtZAw3qLuw8VW5HnNM69OHFkyjYXFZZhDTrei83g16ad4InYz+Oof8Ama/1dP8AESf+HuezzNll+kOFrELTrKWO5TdHPgrWJ8pthWhPgyJWsa9FZnHTr4rzRtJtIpjY7HJSXWe4W4FwCbFmCru5kiAdVzBDU6naKmr1lipF1B1SQdx28IB2y/HJWTrKZutyNoI2qbHYe8QCIad4zt6vBE/zNtPuCy32fD4c9b9iDcy+IpamOtxtIH/uqfunW/Kb76WIsxt1qi+9FcNYXlCWBJoAgCAIAgCAIAgCAY+PxqUUNRzYD1J4ADiZjOagss20aM601CC1Ksz/AEmxWNrfJcOdUG5IDWVUG9qrjaRt3btoFiZXudSu8LRfnE6GNG3sIb8tZdfb2Ll38TNy3RPB0gOsU4ipxapcJf6tIG1vG575KhbU48irr7VuKr0eF2fczMRo/hWFvktJe9E6tvvJYzY6MHxRojf3MXlTfi8+5C9IsmqYa7oWalxDbWS/M8V7/XnIFxa7i3o8DoNnbTVd9HU0ly6n/Zh6P6W4nBsDSbWp3u1JiTTPPV+g3ePMHdNFGvKm+wnXtjSuY/Etetcf78fAuzRvSCjjKIrUj3Mp9pG4qw/PiJbwmprKONuLedCe5P8A7NtMzQIBotIs/WghIIvz/pOav9tSc+gtePOX2+/Al0bdNb0+BHKNBqv7XEswvtFMGxtw123jwHrwm202Mn/kuW5SfW/dntS5x8MNEZgw9K1loJ5rc+p2y3VlbpY3F5EfpZ9ZhYrCFdqAr3XJU+u6Vt5sSjVWaXwv0/o3UrqUfm1R4UsWw7Skqw4g2M5VKra1dMxkix+GcetEkyDSQVD1VWwqfNO4P/Rp12zdp/qFuVPm9/7K2vQ3NY8CSAy3IwgER0x00TCqy07M43k+wh5fWPd/xLG0sek+Kei9WRatxu/DHiRmhkeKxgFXH4moittWittYDeCwI1EPdqk7rkHZN0r6nQe7Qiu/819TBW8qmtR/nsdMZoqqLfD1qmsNwq6rKe66KpXxsZ5Dasm/8kdOz+z12aS+F+ZFsZnVVNam66rrsI/3vHfLel0c0px4EOe9F4Zj5KmHxLmlXqVadQ+xqlNRu7tKSG+MjXlxVpLMEmvE20KUJ6S4k+0X0dwmFYOqGrVvcVKtmK/YUAKp77X75S1ryrV0b07CdCjGHAsHCVSwuZFNpVnSAe1W+23xlPcfO+8527/dfeRTo6H72/2P1rJlrzLKx5l+5b7AkwsD3r1lRSzGygXJPATxtJZZlCEpyUYrLZWGlOlmIxNUYXC3XXNgAdViOLVHHsqBtIHv3SvlUnWlux0R0dG1oWVPpKusvRdy6+32PTLdE8JSA60HEVOJYkUweS0wbW+1cyRTtacVwyVtxta4qv4XhdnHzO2Y6M4dx2KXVHg1IlbeK+yfSZTtqclwx3GFHadxTeXLK7fzJAc2wtWk5p1NttqsNzDgRyPdw98q61OVOWGdZZ3MLinvw8V1MmnRzp45qLg8U2trbKNRj2r8KbnjfgTtvs23EnW1dy+GRQ7VsIxzVpLHWvqvqWTmmC6+nqa2r2ka9r+w4cbL90mlCeWNyoVHRy1ijawsNpVk1Hpkk7m3wD2yzA9SHXW1g1R6g2W1esbW1d+2xJ2wCs9PscOvxC8bgeiLOj2fT/xRf5xZWXEvjaK3yM/vtA/Xt6qw/Oab5fBIzt38SPojR1ewJRFgbiAIAgCAIAgCAIAgFX6fZ/fWYHsrdaffzbz+FpV16m/LsOpsLdUKWXxfH7eHuaXo9pE0TU+fWcknjqISqr4XDH+aTqEFGBS7QrOpVx1Fn5XlQABM3EA2owy8oBg5llKVFIIBBBBBGwg7xDWT1Np5XEojSLJjhq9SjwBuh5o3s+m0eKmUlen0c2ju7K4VzQjU58H3rj9/EaF6QtgsWrk2pOQlYcNUnY/ipN78tbnN9tU3ZFftK36Wm1zWq+3ifQ2HqhheWhyZ45jidRe/8pz/AP5BfuhSVGm8Sn6Ln58PM30Ke/IqvH4/rsaqnaqXqW5lbBf8xB8pC2FaRUlJ8tSTczwt1ExyfAGp2mnWleSWlg1A3QBWwasN0AimeZVqHWG7jOc29apxVePLR93J/TxRNs6mu4/Ai2ZIV7Q2EbQRvBG4iUFvPD0Jk0T7RPOvlFEE+2Oy/wBocfPYfOd1a1+mpKXPn3lTUhuywZOkuYmjROqbO3ZU8tm1vIe8iWNpSVSprwRGrzcY6cSlK2KFXH0KR2qH1iOfVq1QX57VEt7ybhSaRDt4pzRauU4Vqp1mnPlkbz/pSWtAK+6StGQKfyhBtTY3ehP5E38Ly12VX3anRvg/f+/sQ7unmO+uK9iqsWttouCNoI2EEbiDzl1XgsEKDLz0Ax6YrC0qpA1yNV/toSrG3IkX85yten0dRxRbQlvRTJiiATUZlR6fHtVvtv8AEymr/O+8526/dfeRfo5/vVT7H6xJtrzLKx5l+Zd7AkwsCJ6f5vqg0gdigM/ex2qD4Db5jlIF3Uy9xF/si3Sj0r4vh3c/sQLQJi716+9mYUVPJQA7W8Sy/dE22sMRyRtq1XKajyLVyjLBa7SUVJtjhUtuEAqfpQzPCdhaTq7qW1iu1VB4a24m43DltlddyjUaUdWdLsijVt1OdRYTxjPHvwVtgsBiq7hqKMACCtQ9hQQbghjvseV5lSoPiYXV9DLTZ9I6PY1nprr21rDWtu1rbbX4Xk8554zobiDwQCj+kamVx+I5NqOPA00B94M6vZrUrWPZlerKi6WKr/ORBut6uqlT6Dq/krAn4TVc095NGdKWGmfR+jdQFBblOZLQ3UAQBAEAQBAEAQDAz7EdXh6rDYdWwPIsQoPqZqrS3YNkqyp9JXjF9ftqUXp3X2BRKtcTq5/ITDowog4eh9n8zeW0PlRyNz+7LvLRQWEzNB2gCAV30oZUD1VUDnTPfcay+lm9ZAvoZxLwOg2FWw50/H6P3RTmbUrEiQ6ZdXPDJe3Rzmhq4SgzG51FBPMqNUn1EuYPMUcXXju1ZJdZlaSYn2+7Z6TgNq1HW2hPqWi8P7yTraGIZK5yIa2Ke/0f1CdNsjCTXYRrkt/KaQCCXZEM6AIBh5nhw6Ed003FFVqUqb5rBnCW7JSK9zij2TPndCXxFzNaGJoHjileol9hAb0Nj8R6Tsdky0lHxK24XBkg08xdjT7kYjxJAP4ROv2bHKfeVF09UVDl9e2YUXO7X1fvhkHvaSr+DcGa7d4kj6CyBRqCc+WJtYBh5rgxVpPTYbGVlPgwI/OZ05uElJcnk8lFSTTPnTSDDagnWVZZjkpoLDJz0N1yKBHA1Xt4WUfG85m7eaha0V8BbqnZIxtKg09Paq/xH/EZTV/nfec5c/uPvfuRno5/vT/Y/WJNteZZ2PMvzLvYEmFgVHp1ii3Wn6Tv6AkD3ASnqPM2+07O2goUoxXUvYxOjPEU6dF2quqKKpuzsFG1KfEywoSShlnP39Kcq6jFZbXLvZL8b0lUR+ywdNsRU4WVtXyQDXb0HjMJ3WuKayb6Wx3Fb9xJRXr58F69xq8RluZ43bi6ww9I/wCGNpt/CQ6vm7EjlMOgq1P3Hp1G39daWulvDL6/7evkkjKwmi+DpezTNWp9Ot2zfmq21V8hfvkmFGEOCKy4v69b5nhdSNhh8iZzcibSGSrK8B1YgGygCAVT0wYC1WjXA2MppMe9SWX1DN92dBsarmMqfj9H9CuvoaqXgVfiqd5PqxyRoMuLonzjrcMqE9ul+zbnYewfNbeYM5q8pdHUfU9S1oz3oliSKbRAEA4ZgASTYDaSdgA8YSyCF530jYWmSlAiu44qb0x/MPb/AJdnfLOjsyo1vVfhXr/Xj5EWd1FPENWajCdIWKdrdQvj1VX/AFTe7C2X8/VfY1q4q/6+jNhidNK6prWo/df/AFzyOz6beNfT7B3M0uRpct6RMficQuHoUsOWNySy1AqILXdjr7hceoE8uLK2oxy2/T7HtOvVm8JIm+lNQnBvcgkdWWIFgSHS5AJNhxtcyguv23j81LzZbxcx8fZlH6XPrNKtPU6qUfgJx0QYgHDqvFGdT97XHuYS2ovMEcnfw3az7S1lm0hHMAQCP6cUQ2GJ5Mh9WC/qke6X+MsdlSxcrtT9s/QoTStdVzK6C1OluJfAWb0UXXC0R9Ut95mYfGW1NYijkLl5qyZuM+O2oO8/GfPLuLje1M/7P1eSzpftLuITk/Zxa/WBX9X6Z0myai6THWiFcLQuHLT2BOiIRlwBAOGGyAQHSJLB/E/GfOai3bupFcpP3ZdxeaafYQ3RSp+9sRwS3qy/0M63ZcMNvsK64ZKOkzDOcNSrruQlX+y9rE+DAD+edhsiqozcHz4d6/r2Ki8g3FSXIqHEg31gbEG4PIjaDLetBSIcHgv3QHOFxGHSoN9rOPouPaH++BE5atSdKbi/xFtCanHJKpqMzzxFUIjOxsqgsTyAFzPYxcmormeN4WWfNOlOJarUFNBrOxsAOJM6S5moQwVlGLk8lm9H+WdTTp0ht1RtPNibsfUmc7OW9Jss0sLBZaDZMD0qDTz2qv8AEf8AEZTV/nfeznLn9x979yNdHP8Aen+x+sSba8yzseZfmX+wJMLApfTI/wBovJ3HoxEpamkmu07e3+Kmn1pexh9GNROvqU3RWNg6aygnZ2XsT/JJ1q01go9qxlHEk+x/T6lvNrWsgAHcLfCTClbb4nWllbMbtB4bPD5Yq8IBmpTA3QDtAEAQDQaa5P8AKsK9L53tIeTrtXyO49xMkWlfoKqny59xqrU+kg4nz/XQglWFiCQQd4INiD33nVtqSyio4M2GiWeHBYlau0027NUDit/aA5rv9RxkC7tulhhceRJo1dyR9DZfi1qorowZWAZSDcEEXBBnONNPDLNPJkzwCAcMLjbANfji9rLANLUwdYneYBVOkKuikX2bZ18GnHKKaWcmN0bVGGLqEHb1dvV1P5CUe0G8In2y4l2nAmrhqlMn20K35EjYfI7ZVTjvRcesn0KrpVI1FyeShM11izKwsykqw5MpsR6iUWqlhnetRlDMeD1Xcb7oqzHq8S1EnZUGsv2k3jxK7f5JZWs/4nNbWoaKa5cfz84l70WuBJpRHeAIBodNqoGFYH5zIB5HW+CmRrp4pllsmOblPqT9sfU+e9ImNbECkm1mYKPPj4Df5SJQhllzfVVCJdOheDCKqr7KgKPBRYfCWhyreXlnvpNT1ah5ML+Y2H8vWcZty26O56RcJL1Wj+nmWdpPNPd6iDY5ClRag3qwb0O6YWVfo5KXUe1YZWC1dH8SHpqQbggEeBnaxkpLKKtrGhtp6eCAIBW+nGMCK/eSffPntNdNeVJLg5N+rLdPdpLuI5oHhSb1DvqNs+ytwPeT7p21lS3KeesrassstirglqUDTYAqylSDuIIsQZNjJxeVxNLSawyj9K9EK2GdjTBqUuFtrqORHzvEecvKG0IzWJ6P0INS2cXmPA1+ielFXBVS1OxB2VKbbA1verDn8Zuq0adwsPwZrhUlSehdGWadUKtMP1dUHiLKfQ6233Stns2pF4yvX7ElXUWuDIhpjpnVxJGEw621zqhQbs539o7lUWufDabSXRtqdqukm8v2NM6sqr3Y8DHyfRVaBuT1ldvbe2xQfm0xwHfvPduFXcXEq0uwmU6agixNH8t1ACZHNhvoBT2nntVf4j/iMpa/zvvZzlz+4+9+5Gujn+9P9j9Yk615lnY8y/Mv9gSYWBT3SZhjSxb/AEaoFReV9zjxuL/zCVF3BxqZ6zstj1VVtkucdH9PTTwIXluMbD16ddduo1yPpKdjL5i/naeUam68mV5bKrBwfM+i8gxtOtRSohDKwDA9x+B7pbpprKONnCUJOMuKNmBPTE5gCAIAgCAdXW4tAKm6StE21jiaK3P+IoG1rfPUc7bxx8d9tYXu5/inw5P6EO4oZ+OPiVoGBl1lMgkw0E0zfBN1dS74cm5A2tTJ3snMc18xtveDd2KrfFHSXv8AnWb6Nfc0fAuzLcwpV6Yq0nV0O4qb+R5HuO2UE6cqct2SwyyjJSWUZUwPRAONUQBqiAURpiw1T5/GdXS+RlPLiazo0P71U+wPxiU1/wAidbcz6AwA7AlaSiqulHRplc4uktwf7YDgQLCoBytv8L85AuqGfjj4nRbJ2hiPQTf/AM/b7eXUVzQrsjrUQ2dCGU94/KRIScXlFvVpxqRcXwZ9BaEaR08ZQDKQHFhUS+1G5eB4H/8AZbU6imso4+6tZ2892XDk+tfnEkk2EYQCqOlDS2nfqqbAql7kHYXOw27gNl+8ytuKnSS3Y8F7nTbOt/01J1KnzS9F/f2Ivofo+4f5RWW1RvYU70U7yRwY8uA8SBMo091FRe3PSywuBcmj2D1FE3EA76RYDrKZtvG0HvkS9tI3NJwfHl2M2UqjpyyVxixtKsLEbDONlSnRm4yWGizUlJZRvtCs0FM9S52E9g+Pzf6f8ToNl3ya6Gfh9vsQ7il/JFgKZekQ5gGDm2YLRQsTY22f1lXtW+/TUWo/PLSP38PfQ30KTnLs5lOZxUfG1iouKSntt+kfWPu3+NVsfZ+Flki4q8kTbRbLd1hYCwA4ADcJ1KWCATlFsLQDX5lli1BugEWxmjO2+qD4gH4z1Sa4McSJaQ4mpRqOmrYAKBYWFioPxJnRbPgpUIyfHX3Ky5k1UaIto9mPV4xalQ2BDJrHcpbieQ4X75jfUZ1INRPbecYy1LuyLLgQGO3jOeLIkKraAdoBTmnlVdasL7esf8RlLWfxvvZzdy/8su9+5HejsfvT96fBlk20erRZWD1aL7y72BJpZEb6RNHvlVDs26xO1TPfxUnkR7wDwmmvRVSOOZP2deu1q5fyvR/fw+5RVVSCVYEMDYg7CCN4IlQ4uLwdhvxmsp6Em0H0vfAtqsC9BjdlHtIeLJfZ4jce6SKNy6ej4Ffe7NjcrejpL37/ALl2ZNneHxSa9CorjiAbMvcyHavnLKFSM1mLOXr21WhLFSOPbwZsZmaDFzDMaNBdetUSmvN2C37hfee4TyUlHVmynSnUeILL7D1wtcOocBgDtAZSrW4Eqdq+BseYEJ5MZR3Xg9Z6YiAIBjYzDBxYwCq9MNBAzNUo9hztOzsMe8Dce8ehk+3vpU/hlqvUj1LdS1WjK6x2DrUDaqhUfS3qf5hsltSu4T+VkOdGUeKMnJdIK2HfXoVWpnjY9lvtKdjeYm+fRVlu1Fk1x34PMWWFlPS2wAGIohvrUm1T/wCtrj/MJX1NlQetOWO/7r7EmN5JfMvIkeH6T8vYdo1U7mp3/ATIstlV1ww/H74NqvKfPPker9JOXDdUc+FJh+ICeLZdfnjzR7+rp/iZpcy6V6fs4eizMd2udt+6mhJb1E3R2Wo61Z6dn3Zrd23pCPmVpmeCx1ck9RUUE73HVj0ext4SRWvacVuxZrhQk9Wjd6AaP1sPWapUK9pQoCkm20HaSBKmvWVTgTacN0u/L/YEjGw4x+FDqRAKk0r0AGsXofsydpW37M+Ftq+WzukapbRlqtC1ttqTgt2pqvX+/wA1Itg8FmGEqCpSV1cbA1IhrjkV+cO4iR+gqweYll+uta0d2pw6n+ezJvl/SFmlgrYFqh3XFCsnrsI+E2qrW/1I0rKweqq48Uz0xuLzrGAoUTDUzvuwS45GxaofCwBmMoV6mj0R7Crs+1+KGZS7dfsvdnhl+idGgwdm6+twZlsiH6lPbt+sSTytN9KhGmV93tCpcPqRLMlyc31mE3kAllJLC0A5dbi0AiGkmQB+0Bt5jfI1zaU66xNa9fM2QqShwIVXwdamd2sO7YfQyjrbHqL5dfQlRuY8yQZTpTiqYCmm7jvRmP3h+d5sp19oUfhcd5dqfuvrk8lCjLXODcHSLFuOxhyvew1fxkCbZXG0qqxCCj2vj66ejMVChHi8mpx2XVKp1sTV2fQpm5PcXO4dwHmIt9kPf6S4lvS/PzCE7nTdgsI74HKtYhVUKg3ACwEu4xUVhEVvJNMuwQpqBPTwzYB0rVVUFmYKBvLEADzM9jFyeEjxtLiaHG6Z5fT9rEIfsBqnvQESXDZ9xL+OO/C9zS7mkuflr7FcdIWk2Dr6rUHbXHZYFCoZdpBueIPx7pa2NKrQTjUxjv5kS4nCprHiQEVAZPUkyPjBMtCdOamDIpVb1MPutvel3pzX6vpbjBvLGNX4o6S9+/7kijcOGj4F2YHGU6yLUpsHRhdWG0ETn5RcXuviWKaayjnGmoKbdUFNS3YDkhdbhrEAm0wlnGnE8lvYe7xKR0i0Tx+szVHosWJYkO20k3J9jmZXxs55zJlVHZ085k1k1GXaOY2m4dHpqw3EO3+mbVbzWqZuVpUi8xeCzdEv+pBh8pxdM0xaypTUs3cWKLqj18t82wjVT+KRIpwrJ/HL0J0bOJvJJXWnGhKVyai9ip9IDfyDDj475pq0Yz7ydaX9S3+HjHq+xV+OyHF0SQaZYc6fa93te6Q5WskXVLalKXPHf+YMeg9dWBFKqGG4im4YeBAuJr/TzXAl/wDI02sNrHeiQYGvm9awR8Uo51MRUpqB4MwNvAGbY0qz5vzItS+s4/wj4Ri/oTLRTRinRqDE4mp8oxA2re7JTPMFtrsODG3cL7ZKp0FF5erKm62nOrHo4Ldj2f0WJhKpbbN5WGZAEAQBAPGvhwwsRAI9mOjwa9hAIjmOg9JiSaK+KjVPqtjNsa9SPCRg6cXxRqjoNQH+G48Kj/mZtV7WXP0MXQh1GRQ0Nwg30nPjVqD4ET39dX6/RHn6en1G3wmjeEXdhKZ+2DU/+wmYSuqz/kzJUYLkbrDYcqLUqa0xyRAg9FE0Sk5cWZpJcDk5I7m7Tw9M/BaPhTeAb6klhaAd4Bj4jCq42iAaXF6PKdogGOmTuu4wD3TKnO8wDNwuTqNpgGzp0wN0A7wBAOroDvgGqxuSo/CAas5AynswD1TLKnOAZNHJuLQDa4fCKu4QDIgEV0o0tWhrJTsWXYzHaqnkBxb3Dv2iWNrY9It6fAiVbjD3Y8St6IxOZuXaqVoqbGo92ueK0k2A+4D3SbVu6dst2mtfziaoUZVXmTJHgNFsDT/wjWb6VZi1/wCQWT3SsqX1efPHcSo29Ncjaf8ASKNrJhqK/ZooPgJodWcuMn5mxRiuCIvpDoQHu9NRTfuFlbuYD4j3yTbXsqTxLVepqq0FPhoyBYjDPTY06ilWG8H4jmO+dDSqRqR3ovKK2UXF4ZMOirSVqGI+SOf2VW5QH5lUC+zkGAN+8DvlVtKimt9cV7Ey1n/Eu1WuJTE01mNygVDcwDEGjiwDIoZPqwDa0adhaAKtIMLGAaTH5ArbQIBqamjR4QDvR0daAbfA5KF3wDcU6YA2QDvAEAQBAEAQDo1IHhAPJsGh4QDr8gTlAOy4RBwgHotFRwgHcCAcwBAEAQBAEAQBAEAQBAEAQBAEAQBANfn2MNKg7j2tir3Fja/le/lN9tTVSok+BrrS3YNoobTnHkAopnQSbUCtglksDRzLOxTpLsRFCjy3nxJufOczKTk8stksLBN8HlaqN08BmrQUcIBxVwykWtAK/wCkPRhWotVUdqmNYH6vzge623xEsdm13CsocpaePIjXVNShnmipctJXGYe28VU9NYa3uvLC/wAKDI1v8yPo7JK+sgnPFkbKAIAgCAIAgHFoAtAOYAgCAIAgCAIAgCAIAgCAIAgCAIAgCAIAgCAIAgCAIAgCAIAgCAIBHNP9YYN3UX1Crn7INmPkCT5Sbs9rp0nz0NFzno20UHnT9aSec6GrDQrYSLl6N8wWvRVwRrCyuOIcDb67x3GcxcUXSm4vw7i2pzU45J1NBmIAgEe08xyUsFVLEXcdWo5lth9Bc+UmWFNzrx7NX4Gi4ko0326FKaJ4A1sScQR2KZIU86hFtngpPqJK2jWz8KNdrDGpeuj1OyCVJLNvAEAQBAEAQBAEAQBAEAQBAEAQBAEAQBAEAQBAEAQBAEAQBAEAQBAEAQBAEAQBAEAQDxxdIMjKQCCCCDtBBFiCJ6m08oFC6Y6J1cLUZqal6N7i21kHJhvI+t6999b7QjUWJ6S9yuqWzi8x4GlyLPauGqCrQfVbceKsOTLuI/2LSVUhTqx3Zo0xlKDzFloZR0r0yAMRQYHi1IhlPfqsQV8LmV89kPjTl5/1/RJjer+S8jdjpIy/6bjuNJvyFpHey7jqXmjZ+rpfiZrsz6VsKgtSp1KjcNayKT6lvdNkNlT41JJLs1f29TyV2v4rJGsTl+OzNxWxZNCgPZW2q5U8KdM7Vvxdu7fwznc0beHR0dXzf3f0RjGlOo96ZJcoyhBq06aatNNigcvHiTvJPEyplJyeWTEklhE5wlHVUCYnp7wBAEAQBAEAQBAEAQBAEAQBAEAQBAEAQBAEAQBAEAQBAEAQBAEAQBAEAQBAEAQBAEAQDW5nloqCAQXONC6bEk0lJ5garfeWxm6ncVYfLIwlThLijTHQ2kPmuPBz+d5KW0665ryNTtaf4z2oaI4X51N28ajj8JExe0a75+h6rWn1epv8ry2lRN6NBEb6QW7/AHzdvfI1StUqfNLJtjCMeCNxRy53N2moyN7g8EqCAZcAQBAEAQBAEAQBAEAQBAEAQBAEAQBAEAQBAEAQBAEAQBAEAQBAEAQBAEAQBAEAQBAEAQBAOjUwd4gHi+CQ8IB0GATlAPVMKo4QD2CiAcwBAEAQBAEAQBAEAQBAEAQB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ITEhQSExQWFhUXGBgUFRgVFBgVFRUVFRYWFhYXFxQYHCkgGBslHRYYIjEhJSksLjouFx8zODMtNygtLi0BCgoKDg0OGxAQGzclICYvNy8sNCwsLDAsLywsLCwsLC8vLCwsLCwvLDQsLCwsLCwsNC0sLCwsLCwsLDQsLCwsLP/AABEIAIUBfAMBEQACEQEDEQH/xAAcAAEAAgIDAQAAAAAAAAAAAAAABgcEBQECAwj/xABGEAACAQICBgcDCQUHBAMAAAABAgADEQQFBhIhMUFRBxMiYXGBkTKhsRRCUmJykrLBwiMkc4LRMzRDotLw8RVTg5OEs+H/xAAbAQEAAgMBAQAAAAAAAAAAAAAABAUCAwYBB//EADYRAAIBAwEECAUEAgIDAAAAAAABAgMEESEFEjFBE1FhcYGRobEiMsHR8BQzQuEjUhXxBkNy/9oADAMBAAIRAxEAPwC8YAgCAafOdJcNhr9Y92HzF7TefAeZEk0bOrW1itOt8DVOtCHFkFzLpVqM3V4XDhm4a2tUY/8Ajp2+JljHZtKCzVn5aer+xGd1OTxCJhVNIs/qC60jTH8KmnurEmeblhHjr4v6DNy/xfUxaufaQJtY1LfVo4d/ciEzOKsJaYXnL6s8buF+I4w/Sdj0OrU6okbxUpFW9FYW9JuWzrWazFvwf/Zr/VVovX2JJl3Soh/t6DL9ak4fz1Wtb1M0VNjP/wBc89+n3Nkb5fyj5ExybSPC4r+xqqx3lT2XHijWNu/dKyta1aPzxx7eZLp1YT+Vm1kc2CAIAgCAIAgCAIAgCAIAgCAIAgCAIAgCAIAgCAIAgGnzeni2NqdSnSTnZmqHz3L5C/fNNSNSWkXgj1oVpaQkkvUhWdVlpayu2sw2lrnaSL7ztldVjuNp8SnuI9HJxbyyCYGucTjKdEu6ozEuVY31FBYgciQLX74oU3KWrPbSi5zWXoXlkhpIgp0lCoNwHxJO0nvO2WySSwi+jFRWEbaenogCAIAgCAIAgCAIB0q1AoLMQABck7AAJ6k28I8bSWWVxppp7qKy0mKLz3O3+ke/w3S5t7GMFv1NX6f2QalxKbxDgRbKMhfEWrYsslM7UpKdWo4O4ud6A8va8OOFztB/LTM6VtzkTfLcMEXUoU1ppyRbX7yd7HvMqpTlN5k8ktJLRGyp5XUO8zE9O5yRucA1ebaNdYurUQOOFxtHgd4PhM6dSdN5i8GMoxksNFd5/otVw93p3ZBtKnayj9Q9/jvl3Z7R3nu1NH6Mg1rXGseBGK+O1LMCQRtBBsQRuII3GWFasksMjQhl5Rc/RbnmMrUCcWQV2dSzbKzLxL8Cu6xO07SeBPNXXRb3+Px6i0pb+PiJ8DIxtOYAgCAIAgCAIAgCAIAgCAIAgCAIAgCAIAgCAIAgHlXpa0Aq3TzDBXq92r+BZUXf7j/ORz9+s1peHsiCaGpfGjuVz8B+ck2vEm2HEvzIqFkEnFmbaAIAgCAIAgCAIAgCAVvp7pLfWVT+zQ/fccfsjh68peWNsqcd+XH2RW3FXflurh7lf6MYU4qscTVF6aNamp3NUG255hdnn4GR765b+FEi3pY1ZamT5UXOs0qyUSvDYNVGwQDIAgHMA4KgwDWZtgAUZghYgEhVtrMQNigkgAndtNp6ll4YZTlDQir1zVsWiqSxZaKkMoJN+1bYQOQvu2ydcXKaUKb06yPSpNPekWLo7l73BMgEgmCCwgHaAIAgCAIAgCAIAgCAIAgCAIAgCAIAgCAIAgCAIAgFWdITdut4j8Kyouf3Gc/e/uy7/oQXQIXxrfw2/HTkq14k6x4+B9AZSOwJNLIzYAgCAIAgCAIAgCAanSXHdVRNjZn7I7gfaPp7yJJtKe/U14I0157sdOZQem+YEt1a+AA4ncBLyrLdgQKccssHQ7JgiU6Q3IAD3tvY+ZJPnOcnLek2WqWFgsrC0AqgTEHvAEAQBAODANbiMtDtcwDOoUAosIB6wBAEA0+ZaUYOgSKldARvVbuw8VQEjzmmdenHRsmUdn3NVZjB47dF5vBrR0gYEnY7n/xn85r/AFlL8RJ/4a57PMzsLpbgn2CsFP1wUH3mAHvmcbmlLmaamzLqGrhnu19tTdqwIuNoO603kBrBzAEAQBAPOtXVBdmCjvNpqq16VFZqSS72ZRhKXyowHz7Dj59/AGV0tt2a4Sb7k/sb1a1Hy9TvTzqifne4/lPI7cs28OWO9MO0q9RmUa6uLqwPgbyypVqdVb1OSa7GaJQlF4aPSbTEQBAEAGAYlTNKCmzVqQPfUUfEzaqNR8IvyZg6kVxZ0OcYb/v0v/an9Z7+nq/6vyY6WHWvM8n0hwY34rDjxr0x+qZK0rv+D8mY9NT/ANl5o820pwA34zDD/wCRS/1Tz9LX/wBH5MyVWD4NeZtUcEAg3B2gjaCDxBmjgZlU9IJ7Vb7R/KU9x87OevP3X3kN6PR++P8Awz+NJLteJYWPMv8Ayz2BJpYmXAEA1OZaS4SgSKtZAw3qLuw8VW5HnNM69OHFkyjYXFZZhDTrei83g16ad4InYz+Oof8Ama/1dP8AESf+HuezzNll+kOFrELTrKWO5TdHPgrWJ8pthWhPgyJWsa9FZnHTr4rzRtJtIpjY7HJSXWe4W4FwCbFmCru5kiAdVzBDU6naKmr1lipF1B1SQdx28IB2y/HJWTrKZutyNoI2qbHYe8QCIad4zt6vBE/zNtPuCy32fD4c9b9iDcy+IpamOtxtIH/uqfunW/Kb76WIsxt1qi+9FcNYXlCWBJoAgCAIAgCAIAgCAY+PxqUUNRzYD1J4ADiZjOagss20aM601CC1Ksz/AEmxWNrfJcOdUG5IDWVUG9qrjaRt3btoFiZXudSu8LRfnE6GNG3sIb8tZdfb2Ll38TNy3RPB0gOsU4ipxapcJf6tIG1vG575KhbU48irr7VuKr0eF2fczMRo/hWFvktJe9E6tvvJYzY6MHxRojf3MXlTfi8+5C9IsmqYa7oWalxDbWS/M8V7/XnIFxa7i3o8DoNnbTVd9HU0ly6n/Zh6P6W4nBsDSbWp3u1JiTTPPV+g3ePMHdNFGvKm+wnXtjSuY/Etetcf78fAuzRvSCjjKIrUj3Mp9pG4qw/PiJbwmprKONuLedCe5P8A7NtMzQIBotIs/WghIIvz/pOav9tSc+gtePOX2+/Al0bdNb0+BHKNBqv7XEswvtFMGxtw123jwHrwm202Mn/kuW5SfW/dntS5x8MNEZgw9K1loJ5rc+p2y3VlbpY3F5EfpZ9ZhYrCFdqAr3XJU+u6Vt5sSjVWaXwv0/o3UrqUfm1R4UsWw7Skqw4g2M5VKra1dMxkix+GcetEkyDSQVD1VWwqfNO4P/Rp12zdp/qFuVPm9/7K2vQ3NY8CSAy3IwgER0x00TCqy07M43k+wh5fWPd/xLG0sek+Kei9WRatxu/DHiRmhkeKxgFXH4moittWittYDeCwI1EPdqk7rkHZN0r6nQe7Qiu/819TBW8qmtR/nsdMZoqqLfD1qmsNwq6rKe66KpXxsZ5Dasm/8kdOz+z12aS+F+ZFsZnVVNam66rrsI/3vHfLel0c0px4EOe9F4Zj5KmHxLmlXqVadQ+xqlNRu7tKSG+MjXlxVpLMEmvE20KUJ6S4k+0X0dwmFYOqGrVvcVKtmK/YUAKp77X75S1ryrV0b07CdCjGHAsHCVSwuZFNpVnSAe1W+23xlPcfO+8527/dfeRTo6H72/2P1rJlrzLKx5l+5b7AkwsD3r1lRSzGygXJPATxtJZZlCEpyUYrLZWGlOlmIxNUYXC3XXNgAdViOLVHHsqBtIHv3SvlUnWlux0R0dG1oWVPpKusvRdy6+32PTLdE8JSA60HEVOJYkUweS0wbW+1cyRTtacVwyVtxta4qv4XhdnHzO2Y6M4dx2KXVHg1IlbeK+yfSZTtqclwx3GFHadxTeXLK7fzJAc2wtWk5p1NttqsNzDgRyPdw98q61OVOWGdZZ3MLinvw8V1MmnRzp45qLg8U2trbKNRj2r8KbnjfgTtvs23EnW1dy+GRQ7VsIxzVpLHWvqvqWTmmC6+nqa2r2ka9r+w4cbL90mlCeWNyoVHRy1ijawsNpVk1Hpkk7m3wD2yzA9SHXW1g1R6g2W1esbW1d+2xJ2wCs9PscOvxC8bgeiLOj2fT/xRf5xZWXEvjaK3yM/vtA/Xt6qw/Oab5fBIzt38SPojR1ewJRFgbiAIAgCAIAgCAIAgFX6fZ/fWYHsrdaffzbz+FpV16m/LsOpsLdUKWXxfH7eHuaXo9pE0TU+fWcknjqISqr4XDH+aTqEFGBS7QrOpVx1Fn5XlQABM3EA2owy8oBg5llKVFIIBBBBBGwg7xDWT1Np5XEojSLJjhq9SjwBuh5o3s+m0eKmUlen0c2ju7K4VzQjU58H3rj9/EaF6QtgsWrk2pOQlYcNUnY/ipN78tbnN9tU3ZFftK36Wm1zWq+3ifQ2HqhheWhyZ45jidRe/8pz/AP5BfuhSVGm8Sn6Ln58PM30Ke/IqvH4/rsaqnaqXqW5lbBf8xB8pC2FaRUlJ8tSTczwt1ExyfAGp2mnWleSWlg1A3QBWwasN0AimeZVqHWG7jOc29apxVePLR93J/TxRNs6mu4/Ai2ZIV7Q2EbQRvBG4iUFvPD0Jk0T7RPOvlFEE+2Oy/wBocfPYfOd1a1+mpKXPn3lTUhuywZOkuYmjROqbO3ZU8tm1vIe8iWNpSVSprwRGrzcY6cSlK2KFXH0KR2qH1iOfVq1QX57VEt7ybhSaRDt4pzRauU4Vqp1mnPlkbz/pSWtAK+6StGQKfyhBtTY3ehP5E38Ly12VX3anRvg/f+/sQ7unmO+uK9iqsWttouCNoI2EEbiDzl1XgsEKDLz0Ax6YrC0qpA1yNV/toSrG3IkX85yten0dRxRbQlvRTJiiATUZlR6fHtVvtv8AEymr/O+8526/dfeRfo5/vVT7H6xJtrzLKx5l+Zd7AkwsCJ6f5vqg0gdigM/ex2qD4Db5jlIF3Uy9xF/si3Sj0r4vh3c/sQLQJi716+9mYUVPJQA7W8Sy/dE22sMRyRtq1XKajyLVyjLBa7SUVJtjhUtuEAqfpQzPCdhaTq7qW1iu1VB4a24m43DltlddyjUaUdWdLsijVt1OdRYTxjPHvwVtgsBiq7hqKMACCtQ9hQQbghjvseV5lSoPiYXV9DLTZ9I6PY1nprr21rDWtu1rbbX4Xk8554zobiDwQCj+kamVx+I5NqOPA00B94M6vZrUrWPZlerKi6WKr/ORBut6uqlT6Dq/krAn4TVc095NGdKWGmfR+jdQFBblOZLQ3UAQBAEAQBAEAQDAz7EdXh6rDYdWwPIsQoPqZqrS3YNkqyp9JXjF9ftqUXp3X2BRKtcTq5/ITDowog4eh9n8zeW0PlRyNz+7LvLRQWEzNB2gCAV30oZUD1VUDnTPfcay+lm9ZAvoZxLwOg2FWw50/H6P3RTmbUrEiQ6ZdXPDJe3Rzmhq4SgzG51FBPMqNUn1EuYPMUcXXju1ZJdZlaSYn2+7Z6TgNq1HW2hPqWi8P7yTraGIZK5yIa2Ke/0f1CdNsjCTXYRrkt/KaQCCXZEM6AIBh5nhw6Ed003FFVqUqb5rBnCW7JSK9zij2TPndCXxFzNaGJoHjileol9hAb0Nj8R6Tsdky0lHxK24XBkg08xdjT7kYjxJAP4ROv2bHKfeVF09UVDl9e2YUXO7X1fvhkHvaSr+DcGa7d4kj6CyBRqCc+WJtYBh5rgxVpPTYbGVlPgwI/OZ05uElJcnk8lFSTTPnTSDDagnWVZZjkpoLDJz0N1yKBHA1Xt4WUfG85m7eaha0V8BbqnZIxtKg09Paq/xH/EZTV/nfec5c/uPvfuRno5/vT/Y/WJNteZZ2PMvzLvYEmFgVHp1ii3Wn6Tv6AkD3ASnqPM2+07O2goUoxXUvYxOjPEU6dF2quqKKpuzsFG1KfEywoSShlnP39Kcq6jFZbXLvZL8b0lUR+ywdNsRU4WVtXyQDXb0HjMJ3WuKayb6Wx3Fb9xJRXr58F69xq8RluZ43bi6ww9I/wCGNpt/CQ6vm7EjlMOgq1P3Hp1G39daWulvDL6/7evkkjKwmi+DpezTNWp9Ot2zfmq21V8hfvkmFGEOCKy4v69b5nhdSNhh8iZzcibSGSrK8B1YgGygCAVT0wYC1WjXA2MppMe9SWX1DN92dBsarmMqfj9H9CuvoaqXgVfiqd5PqxyRoMuLonzjrcMqE9ul+zbnYewfNbeYM5q8pdHUfU9S1oz3oliSKbRAEA4ZgASTYDaSdgA8YSyCF530jYWmSlAiu44qb0x/MPb/AJdnfLOjsyo1vVfhXr/Xj5EWd1FPENWajCdIWKdrdQvj1VX/AFTe7C2X8/VfY1q4q/6+jNhidNK6prWo/df/AFzyOz6beNfT7B3M0uRpct6RMficQuHoUsOWNySy1AqILXdjr7hceoE8uLK2oxy2/T7HtOvVm8JIm+lNQnBvcgkdWWIFgSHS5AJNhxtcyguv23j81LzZbxcx8fZlH6XPrNKtPU6qUfgJx0QYgHDqvFGdT97XHuYS2ovMEcnfw3az7S1lm0hHMAQCP6cUQ2GJ5Mh9WC/qke6X+MsdlSxcrtT9s/QoTStdVzK6C1OluJfAWb0UXXC0R9Ut95mYfGW1NYijkLl5qyZuM+O2oO8/GfPLuLje1M/7P1eSzpftLuITk/Zxa/WBX9X6Z0myai6THWiFcLQuHLT2BOiIRlwBAOGGyAQHSJLB/E/GfOai3bupFcpP3ZdxeaafYQ3RSp+9sRwS3qy/0M63ZcMNvsK64ZKOkzDOcNSrruQlX+y9rE+DAD+edhsiqozcHz4d6/r2Ki8g3FSXIqHEg31gbEG4PIjaDLetBSIcHgv3QHOFxGHSoN9rOPouPaH++BE5atSdKbi/xFtCanHJKpqMzzxFUIjOxsqgsTyAFzPYxcmormeN4WWfNOlOJarUFNBrOxsAOJM6S5moQwVlGLk8lm9H+WdTTp0ht1RtPNibsfUmc7OW9Jss0sLBZaDZMD0qDTz2qv8AEf8AEZTV/nfeznLn9x979yNdHP8Aen+x+sSba8yzseZfmX+wJMLApfTI/wBovJ3HoxEpamkmu07e3+Kmn1pexh9GNROvqU3RWNg6aygnZ2XsT/JJ1q01go9qxlHEk+x/T6lvNrWsgAHcLfCTClbb4nWllbMbtB4bPD5Yq8IBmpTA3QDtAEAQDQaa5P8AKsK9L53tIeTrtXyO49xMkWlfoKqny59xqrU+kg4nz/XQglWFiCQQd4INiD33nVtqSyio4M2GiWeHBYlau0027NUDit/aA5rv9RxkC7tulhhceRJo1dyR9DZfi1qorowZWAZSDcEEXBBnONNPDLNPJkzwCAcMLjbANfji9rLANLUwdYneYBVOkKuikX2bZ18GnHKKaWcmN0bVGGLqEHb1dvV1P5CUe0G8In2y4l2nAmrhqlMn20K35EjYfI7ZVTjvRcesn0KrpVI1FyeShM11izKwsykqw5MpsR6iUWqlhnetRlDMeD1Xcb7oqzHq8S1EnZUGsv2k3jxK7f5JZWs/4nNbWoaKa5cfz84l70WuBJpRHeAIBodNqoGFYH5zIB5HW+CmRrp4pllsmOblPqT9sfU+e9ImNbECkm1mYKPPj4Df5SJQhllzfVVCJdOheDCKqr7KgKPBRYfCWhyreXlnvpNT1ah5ML+Y2H8vWcZty26O56RcJL1Wj+nmWdpPNPd6iDY5ClRag3qwb0O6YWVfo5KXUe1YZWC1dH8SHpqQbggEeBnaxkpLKKtrGhtp6eCAIBW+nGMCK/eSffPntNdNeVJLg5N+rLdPdpLuI5oHhSb1DvqNs+ytwPeT7p21lS3KeesrassstirglqUDTYAqylSDuIIsQZNjJxeVxNLSawyj9K9EK2GdjTBqUuFtrqORHzvEecvKG0IzWJ6P0INS2cXmPA1+ielFXBVS1OxB2VKbbA1verDn8Zuq0adwsPwZrhUlSehdGWadUKtMP1dUHiLKfQ6233Stns2pF4yvX7ElXUWuDIhpjpnVxJGEw621zqhQbs539o7lUWufDabSXRtqdqukm8v2NM6sqr3Y8DHyfRVaBuT1ldvbe2xQfm0xwHfvPduFXcXEq0uwmU6agixNH8t1ACZHNhvoBT2nntVf4j/iMpa/zvvZzlz+4+9+5Gujn+9P9j9Yk615lnY8y/Mv9gSYWBT3SZhjSxb/AEaoFReV9zjxuL/zCVF3BxqZ6zstj1VVtkucdH9PTTwIXluMbD16ddduo1yPpKdjL5i/naeUam68mV5bKrBwfM+i8gxtOtRSohDKwDA9x+B7pbpprKONnCUJOMuKNmBPTE5gCAIAgCAdXW4tAKm6StE21jiaK3P+IoG1rfPUc7bxx8d9tYXu5/inw5P6EO4oZ+OPiVoGBl1lMgkw0E0zfBN1dS74cm5A2tTJ3snMc18xtveDd2KrfFHSXv8AnWb6Nfc0fAuzLcwpV6Yq0nV0O4qb+R5HuO2UE6cqct2SwyyjJSWUZUwPRAONUQBqiAURpiw1T5/GdXS+RlPLiazo0P71U+wPxiU1/wAidbcz6AwA7AlaSiqulHRplc4uktwf7YDgQLCoBytv8L85AuqGfjj4nRbJ2hiPQTf/AM/b7eXUVzQrsjrUQ2dCGU94/KRIScXlFvVpxqRcXwZ9BaEaR08ZQDKQHFhUS+1G5eB4H/8AZbU6imso4+6tZ2892XDk+tfnEkk2EYQCqOlDS2nfqqbAql7kHYXOw27gNl+8ytuKnSS3Y8F7nTbOt/01J1KnzS9F/f2Ivofo+4f5RWW1RvYU70U7yRwY8uA8SBMo091FRe3PSywuBcmj2D1FE3EA76RYDrKZtvG0HvkS9tI3NJwfHl2M2UqjpyyVxixtKsLEbDONlSnRm4yWGizUlJZRvtCs0FM9S52E9g+Pzf6f8ToNl3ya6Gfh9vsQ7il/JFgKZekQ5gGDm2YLRQsTY22f1lXtW+/TUWo/PLSP38PfQ30KTnLs5lOZxUfG1iouKSntt+kfWPu3+NVsfZ+Flki4q8kTbRbLd1hYCwA4ADcJ1KWCATlFsLQDX5lli1BugEWxmjO2+qD4gH4z1Sa4McSJaQ4mpRqOmrYAKBYWFioPxJnRbPgpUIyfHX3Ky5k1UaIto9mPV4xalQ2BDJrHcpbieQ4X75jfUZ1INRPbecYy1LuyLLgQGO3jOeLIkKraAdoBTmnlVdasL7esf8RlLWfxvvZzdy/8su9+5HejsfvT96fBlk20erRZWD1aL7y72BJpZEb6RNHvlVDs26xO1TPfxUnkR7wDwmmvRVSOOZP2deu1q5fyvR/fw+5RVVSCVYEMDYg7CCN4IlQ4uLwdhvxmsp6Em0H0vfAtqsC9BjdlHtIeLJfZ4jce6SKNy6ej4Ffe7NjcrejpL37/ALl2ZNneHxSa9CorjiAbMvcyHavnLKFSM1mLOXr21WhLFSOPbwZsZmaDFzDMaNBdetUSmvN2C37hfee4TyUlHVmynSnUeILL7D1wtcOocBgDtAZSrW4Eqdq+BseYEJ5MZR3Xg9Z6YiAIBjYzDBxYwCq9MNBAzNUo9hztOzsMe8Dce8ehk+3vpU/hlqvUj1LdS1WjK6x2DrUDaqhUfS3qf5hsltSu4T+VkOdGUeKMnJdIK2HfXoVWpnjY9lvtKdjeYm+fRVlu1Fk1x34PMWWFlPS2wAGIohvrUm1T/wCtrj/MJX1NlQetOWO/7r7EmN5JfMvIkeH6T8vYdo1U7mp3/ATIstlV1ww/H74NqvKfPPker9JOXDdUc+FJh+ICeLZdfnjzR7+rp/iZpcy6V6fs4eizMd2udt+6mhJb1E3R2Wo61Z6dn3Zrd23pCPmVpmeCx1ck9RUUE73HVj0ext4SRWvacVuxZrhQk9Wjd6AaP1sPWapUK9pQoCkm20HaSBKmvWVTgTacN0u/L/YEjGw4x+FDqRAKk0r0AGsXofsydpW37M+Ftq+WzukapbRlqtC1ttqTgt2pqvX+/wA1Itg8FmGEqCpSV1cbA1IhrjkV+cO4iR+gqweYll+uta0d2pw6n+ezJvl/SFmlgrYFqh3XFCsnrsI+E2qrW/1I0rKweqq48Uz0xuLzrGAoUTDUzvuwS45GxaofCwBmMoV6mj0R7Crs+1+KGZS7dfsvdnhl+idGgwdm6+twZlsiH6lPbt+sSTytN9KhGmV93tCpcPqRLMlyc31mE3kAllJLC0A5dbi0AiGkmQB+0Bt5jfI1zaU66xNa9fM2QqShwIVXwdamd2sO7YfQyjrbHqL5dfQlRuY8yQZTpTiqYCmm7jvRmP3h+d5sp19oUfhcd5dqfuvrk8lCjLXODcHSLFuOxhyvew1fxkCbZXG0qqxCCj2vj66ejMVChHi8mpx2XVKp1sTV2fQpm5PcXO4dwHmIt9kPf6S4lvS/PzCE7nTdgsI74HKtYhVUKg3ACwEu4xUVhEVvJNMuwQpqBPTwzYB0rVVUFmYKBvLEADzM9jFyeEjxtLiaHG6Z5fT9rEIfsBqnvQESXDZ9xL+OO/C9zS7mkuflr7FcdIWk2Dr6rUHbXHZYFCoZdpBueIPx7pa2NKrQTjUxjv5kS4nCprHiQEVAZPUkyPjBMtCdOamDIpVb1MPutvel3pzX6vpbjBvLGNX4o6S9+/7kijcOGj4F2YHGU6yLUpsHRhdWG0ETn5RcXuviWKaayjnGmoKbdUFNS3YDkhdbhrEAm0wlnGnE8lvYe7xKR0i0Tx+szVHosWJYkO20k3J9jmZXxs55zJlVHZ085k1k1GXaOY2m4dHpqw3EO3+mbVbzWqZuVpUi8xeCzdEv+pBh8pxdM0xaypTUs3cWKLqj18t82wjVT+KRIpwrJ/HL0J0bOJvJJXWnGhKVyai9ip9IDfyDDj475pq0Yz7ydaX9S3+HjHq+xV+OyHF0SQaZYc6fa93te6Q5WskXVLalKXPHf+YMeg9dWBFKqGG4im4YeBAuJr/TzXAl/wDI02sNrHeiQYGvm9awR8Uo51MRUpqB4MwNvAGbY0qz5vzItS+s4/wj4Ri/oTLRTRinRqDE4mp8oxA2re7JTPMFtrsODG3cL7ZKp0FF5erKm62nOrHo4Ldj2f0WJhKpbbN5WGZAEAQBAPGvhwwsRAI9mOjwa9hAIjmOg9JiSaK+KjVPqtjNsa9SPCRg6cXxRqjoNQH+G48Kj/mZtV7WXP0MXQh1GRQ0Nwg30nPjVqD4ET39dX6/RHn6en1G3wmjeEXdhKZ+2DU/+wmYSuqz/kzJUYLkbrDYcqLUqa0xyRAg9FE0Sk5cWZpJcDk5I7m7Tw9M/BaPhTeAb6klhaAd4Bj4jCq42iAaXF6PKdogGOmTuu4wD3TKnO8wDNwuTqNpgGzp0wN0A7wBAOroDvgGqxuSo/CAas5AynswD1TLKnOAZNHJuLQDa4fCKu4QDIgEV0o0tWhrJTsWXYzHaqnkBxb3Dv2iWNrY9It6fAiVbjD3Y8St6IxOZuXaqVoqbGo92ueK0k2A+4D3SbVu6dst2mtfziaoUZVXmTJHgNFsDT/wjWb6VZi1/wCQWT3SsqX1efPHcSo29Ncjaf8ASKNrJhqK/ZooPgJodWcuMn5mxRiuCIvpDoQHu9NRTfuFlbuYD4j3yTbXsqTxLVepqq0FPhoyBYjDPTY06ilWG8H4jmO+dDSqRqR3ovKK2UXF4ZMOirSVqGI+SOf2VW5QH5lUC+zkGAN+8DvlVtKimt9cV7Ey1n/Eu1WuJTE01mNygVDcwDEGjiwDIoZPqwDa0adhaAKtIMLGAaTH5ArbQIBqamjR4QDvR0daAbfA5KF3wDcU6YA2QDvAEAQBAEAQDo1IHhAPJsGh4QDr8gTlAOy4RBwgHotFRwgHcCAcwBAEAQBAEAQBAEAQBAEAQBAEAQBANfn2MNKg7j2tir3Fja/le/lN9tTVSok+BrrS3YNoobTnHkAopnQSbUCtglksDRzLOxTpLsRFCjy3nxJufOczKTk8stksLBN8HlaqN08BmrQUcIBxVwykWtAK/wCkPRhWotVUdqmNYH6vzge623xEsdm13CsocpaePIjXVNShnmipctJXGYe28VU9NYa3uvLC/wAKDI1v8yPo7JK+sgnPFkbKAIAgCAIAgHFoAtAOYAgCAIAgCAIAgCAIAgCAIAgCAIAgCAIAgCAIAgCAIAgCAIAgCAIBHNP9YYN3UX1Crn7INmPkCT5Sbs9rp0nz0NFzno20UHnT9aSec6GrDQrYSLl6N8wWvRVwRrCyuOIcDb67x3GcxcUXSm4vw7i2pzU45J1NBmIAgEe08xyUsFVLEXcdWo5lth9Bc+UmWFNzrx7NX4Gi4ko0326FKaJ4A1sScQR2KZIU86hFtngpPqJK2jWz8KNdrDGpeuj1OyCVJLNvAEAQBAEAQBAEAQBAEAQBAEAQBAEAQBAEAQBAEAQBAEAQBAEAQBAEAQBAEAQBAEAQDxxdIMjKQCCCCDtBBFiCJ6m08oFC6Y6J1cLUZqal6N7i21kHJhvI+t6999b7QjUWJ6S9yuqWzi8x4GlyLPauGqCrQfVbceKsOTLuI/2LSVUhTqx3Zo0xlKDzFloZR0r0yAMRQYHi1IhlPfqsQV8LmV89kPjTl5/1/RJjer+S8jdjpIy/6bjuNJvyFpHey7jqXmjZ+rpfiZrsz6VsKgtSp1KjcNayKT6lvdNkNlT41JJLs1f29TyV2v4rJGsTl+OzNxWxZNCgPZW2q5U8KdM7Vvxdu7fwznc0beHR0dXzf3f0RjGlOo96ZJcoyhBq06aatNNigcvHiTvJPEyplJyeWTEklhE5wlHVUCYnp7wBAEAQBAEAQBAEAQBAEAQBAEAQBAEAQBAEAQBAEAQBAEAQBAEAQBAEAQBAEAQBAEAQDW5nloqCAQXONC6bEk0lJ5garfeWxm6ncVYfLIwlThLijTHQ2kPmuPBz+d5KW0665ryNTtaf4z2oaI4X51N28ajj8JExe0a75+h6rWn1epv8ry2lRN6NBEb6QW7/AHzdvfI1StUqfNLJtjCMeCNxRy53N2moyN7g8EqCAZcAQBAEAQBAEAQBAEAQBAEAQBAEAQBAEAQBAEAQBAEAQBAEAQBAEAQBAEAQBAEAQBAEAQBAOjUwd4gHi+CQ8IB0GATlAPVMKo4QD2CiAcwBAEAQBAEAQBAEAQBAEAQBAP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ITEhQSExQWFhUXGBgUFRgVFBgVFRUVFRYWFhYXFxQYHCkgGBslHRYYIjEhJSksLjouFx8zODMtNygtLi0BCgoKDg0OGxAQGzclICYvNy8sNCwsLDAsLywsLCwsLC8vLCwsLCwvLDQsLCwsLCwsNC0sLCwsLCwsLDQsLCwsLP/AABEIAIUBfAMBEQACEQEDEQH/xAAcAAEAAgIDAQAAAAAAAAAAAAAABgcEBQECAwj/xABGEAACAQICBgcDCQUHBAMAAAABAgADEQQFBhIhMUFRBxMiYXGBkTKhsRRCUmJykrLBwiMkc4LRMzRDotLw8RVTg5OEs+H/xAAbAQEAAgMBAQAAAAAAAAAAAAAABAUCAwYBB//EADYRAAIBAwEECAUEAgIDAAAAAAABAgMEESEFEjFBE1FhcYGRobEiMsHR8BQzQuEjUhXxBkNy/9oADAMBAAIRAxEAPwC8YAgCAafOdJcNhr9Y92HzF7TefAeZEk0bOrW1itOt8DVOtCHFkFzLpVqM3V4XDhm4a2tUY/8Ajp2+JljHZtKCzVn5aer+xGd1OTxCJhVNIs/qC60jTH8KmnurEmeblhHjr4v6DNy/xfUxaufaQJtY1LfVo4d/ciEzOKsJaYXnL6s8buF+I4w/Sdj0OrU6okbxUpFW9FYW9JuWzrWazFvwf/Zr/VVovX2JJl3Soh/t6DL9ak4fz1Wtb1M0VNjP/wBc89+n3Nkb5fyj5ExybSPC4r+xqqx3lT2XHijWNu/dKyta1aPzxx7eZLp1YT+Vm1kc2CAIAgCAIAgCAIAgCAIAgCAIAgCAIAgCAIAgCAIAgGnzeni2NqdSnSTnZmqHz3L5C/fNNSNSWkXgj1oVpaQkkvUhWdVlpayu2sw2lrnaSL7ztldVjuNp8SnuI9HJxbyyCYGucTjKdEu6ozEuVY31FBYgciQLX74oU3KWrPbSi5zWXoXlkhpIgp0lCoNwHxJO0nvO2WySSwi+jFRWEbaenogCAIAgCAIAgCAIB0q1AoLMQABck7AAJ6k28I8bSWWVxppp7qKy0mKLz3O3+ke/w3S5t7GMFv1NX6f2QalxKbxDgRbKMhfEWrYsslM7UpKdWo4O4ud6A8va8OOFztB/LTM6VtzkTfLcMEXUoU1ppyRbX7yd7HvMqpTlN5k8ktJLRGyp5XUO8zE9O5yRucA1ebaNdYurUQOOFxtHgd4PhM6dSdN5i8GMoxksNFd5/otVw93p3ZBtKnayj9Q9/jvl3Z7R3nu1NH6Mg1rXGseBGK+O1LMCQRtBBsQRuII3GWFasksMjQhl5Rc/RbnmMrUCcWQV2dSzbKzLxL8Cu6xO07SeBPNXXRb3+Px6i0pb+PiJ8DIxtOYAgCAIAgCAIAgCAIAgCAIAgCAIAgCAIAgCAIAgHlXpa0Aq3TzDBXq92r+BZUXf7j/ORz9+s1peHsiCaGpfGjuVz8B+ck2vEm2HEvzIqFkEnFmbaAIAgCAIAgCAIAgCAVvp7pLfWVT+zQ/fccfsjh68peWNsqcd+XH2RW3FXflurh7lf6MYU4qscTVF6aNamp3NUG255hdnn4GR765b+FEi3pY1ZamT5UXOs0qyUSvDYNVGwQDIAgHMA4KgwDWZtgAUZghYgEhVtrMQNigkgAndtNp6ll4YZTlDQir1zVsWiqSxZaKkMoJN+1bYQOQvu2ydcXKaUKb06yPSpNPekWLo7l73BMgEgmCCwgHaAIAgCAIAgCAIAgCAIAgCAIAgCAIAgCAIAgCAIAgFWdITdut4j8Kyouf3Gc/e/uy7/oQXQIXxrfw2/HTkq14k6x4+B9AZSOwJNLIzYAgCAIAgCAIAgCAanSXHdVRNjZn7I7gfaPp7yJJtKe/U14I0157sdOZQem+YEt1a+AA4ncBLyrLdgQKccssHQ7JgiU6Q3IAD3tvY+ZJPnOcnLek2WqWFgsrC0AqgTEHvAEAQBAODANbiMtDtcwDOoUAosIB6wBAEA0+ZaUYOgSKldARvVbuw8VQEjzmmdenHRsmUdn3NVZjB47dF5vBrR0gYEnY7n/xn85r/AFlL8RJ/4a57PMzsLpbgn2CsFP1wUH3mAHvmcbmlLmaamzLqGrhnu19tTdqwIuNoO603kBrBzAEAQBAPOtXVBdmCjvNpqq16VFZqSS72ZRhKXyowHz7Dj59/AGV0tt2a4Sb7k/sb1a1Hy9TvTzqifne4/lPI7cs28OWO9MO0q9RmUa6uLqwPgbyypVqdVb1OSa7GaJQlF4aPSbTEQBAEAGAYlTNKCmzVqQPfUUfEzaqNR8IvyZg6kVxZ0OcYb/v0v/an9Z7+nq/6vyY6WHWvM8n0hwY34rDjxr0x+qZK0rv+D8mY9NT/ANl5o820pwA34zDD/wCRS/1Tz9LX/wBH5MyVWD4NeZtUcEAg3B2gjaCDxBmjgZlU9IJ7Vb7R/KU9x87OevP3X3kN6PR++P8Awz+NJLteJYWPMv8Ayz2BJpYmXAEA1OZaS4SgSKtZAw3qLuw8VW5HnNM69OHFkyjYXFZZhDTrei83g16ad4InYz+Oof8Ama/1dP8AESf+HuezzNll+kOFrELTrKWO5TdHPgrWJ8pthWhPgyJWsa9FZnHTr4rzRtJtIpjY7HJSXWe4W4FwCbFmCru5kiAdVzBDU6naKmr1lipF1B1SQdx28IB2y/HJWTrKZutyNoI2qbHYe8QCIad4zt6vBE/zNtPuCy32fD4c9b9iDcy+IpamOtxtIH/uqfunW/Kb76WIsxt1qi+9FcNYXlCWBJoAgCAIAgCAIAgCAY+PxqUUNRzYD1J4ADiZjOagss20aM601CC1Ksz/AEmxWNrfJcOdUG5IDWVUG9qrjaRt3btoFiZXudSu8LRfnE6GNG3sIb8tZdfb2Ll38TNy3RPB0gOsU4ipxapcJf6tIG1vG575KhbU48irr7VuKr0eF2fczMRo/hWFvktJe9E6tvvJYzY6MHxRojf3MXlTfi8+5C9IsmqYa7oWalxDbWS/M8V7/XnIFxa7i3o8DoNnbTVd9HU0ly6n/Zh6P6W4nBsDSbWp3u1JiTTPPV+g3ePMHdNFGvKm+wnXtjSuY/Etetcf78fAuzRvSCjjKIrUj3Mp9pG4qw/PiJbwmprKONuLedCe5P8A7NtMzQIBotIs/WghIIvz/pOav9tSc+gtePOX2+/Al0bdNb0+BHKNBqv7XEswvtFMGxtw123jwHrwm202Mn/kuW5SfW/dntS5x8MNEZgw9K1loJ5rc+p2y3VlbpY3F5EfpZ9ZhYrCFdqAr3XJU+u6Vt5sSjVWaXwv0/o3UrqUfm1R4UsWw7Skqw4g2M5VKra1dMxkix+GcetEkyDSQVD1VWwqfNO4P/Rp12zdp/qFuVPm9/7K2vQ3NY8CSAy3IwgER0x00TCqy07M43k+wh5fWPd/xLG0sek+Kei9WRatxu/DHiRmhkeKxgFXH4moittWittYDeCwI1EPdqk7rkHZN0r6nQe7Qiu/819TBW8qmtR/nsdMZoqqLfD1qmsNwq6rKe66KpXxsZ5Dasm/8kdOz+z12aS+F+ZFsZnVVNam66rrsI/3vHfLel0c0px4EOe9F4Zj5KmHxLmlXqVadQ+xqlNRu7tKSG+MjXlxVpLMEmvE20KUJ6S4k+0X0dwmFYOqGrVvcVKtmK/YUAKp77X75S1ryrV0b07CdCjGHAsHCVSwuZFNpVnSAe1W+23xlPcfO+8527/dfeRTo6H72/2P1rJlrzLKx5l+5b7AkwsD3r1lRSzGygXJPATxtJZZlCEpyUYrLZWGlOlmIxNUYXC3XXNgAdViOLVHHsqBtIHv3SvlUnWlux0R0dG1oWVPpKusvRdy6+32PTLdE8JSA60HEVOJYkUweS0wbW+1cyRTtacVwyVtxta4qv4XhdnHzO2Y6M4dx2KXVHg1IlbeK+yfSZTtqclwx3GFHadxTeXLK7fzJAc2wtWk5p1NttqsNzDgRyPdw98q61OVOWGdZZ3MLinvw8V1MmnRzp45qLg8U2trbKNRj2r8KbnjfgTtvs23EnW1dy+GRQ7VsIxzVpLHWvqvqWTmmC6+nqa2r2ka9r+w4cbL90mlCeWNyoVHRy1ijawsNpVk1Hpkk7m3wD2yzA9SHXW1g1R6g2W1esbW1d+2xJ2wCs9PscOvxC8bgeiLOj2fT/xRf5xZWXEvjaK3yM/vtA/Xt6qw/Oab5fBIzt38SPojR1ewJRFgbiAIAgCAIAgCAIAgFX6fZ/fWYHsrdaffzbz+FpV16m/LsOpsLdUKWXxfH7eHuaXo9pE0TU+fWcknjqISqr4XDH+aTqEFGBS7QrOpVx1Fn5XlQABM3EA2owy8oBg5llKVFIIBBBBBGwg7xDWT1Np5XEojSLJjhq9SjwBuh5o3s+m0eKmUlen0c2ju7K4VzQjU58H3rj9/EaF6QtgsWrk2pOQlYcNUnY/ipN78tbnN9tU3ZFftK36Wm1zWq+3ifQ2HqhheWhyZ45jidRe/8pz/AP5BfuhSVGm8Sn6Ln58PM30Ke/IqvH4/rsaqnaqXqW5lbBf8xB8pC2FaRUlJ8tSTczwt1ExyfAGp2mnWleSWlg1A3QBWwasN0AimeZVqHWG7jOc29apxVePLR93J/TxRNs6mu4/Ai2ZIV7Q2EbQRvBG4iUFvPD0Jk0T7RPOvlFEE+2Oy/wBocfPYfOd1a1+mpKXPn3lTUhuywZOkuYmjROqbO3ZU8tm1vIe8iWNpSVSprwRGrzcY6cSlK2KFXH0KR2qH1iOfVq1QX57VEt7ybhSaRDt4pzRauU4Vqp1mnPlkbz/pSWtAK+6StGQKfyhBtTY3ehP5E38Ly12VX3anRvg/f+/sQ7unmO+uK9iqsWttouCNoI2EEbiDzl1XgsEKDLz0Ax6YrC0qpA1yNV/toSrG3IkX85yten0dRxRbQlvRTJiiATUZlR6fHtVvtv8AEymr/O+8526/dfeRfo5/vVT7H6xJtrzLKx5l+Zd7AkwsCJ6f5vqg0gdigM/ex2qD4Db5jlIF3Uy9xF/si3Sj0r4vh3c/sQLQJi716+9mYUVPJQA7W8Sy/dE22sMRyRtq1XKajyLVyjLBa7SUVJtjhUtuEAqfpQzPCdhaTq7qW1iu1VB4a24m43DltlddyjUaUdWdLsijVt1OdRYTxjPHvwVtgsBiq7hqKMACCtQ9hQQbghjvseV5lSoPiYXV9DLTZ9I6PY1nprr21rDWtu1rbbX4Xk8554zobiDwQCj+kamVx+I5NqOPA00B94M6vZrUrWPZlerKi6WKr/ORBut6uqlT6Dq/krAn4TVc095NGdKWGmfR+jdQFBblOZLQ3UAQBAEAQBAEAQDAz7EdXh6rDYdWwPIsQoPqZqrS3YNkqyp9JXjF9ftqUXp3X2BRKtcTq5/ITDowog4eh9n8zeW0PlRyNz+7LvLRQWEzNB2gCAV30oZUD1VUDnTPfcay+lm9ZAvoZxLwOg2FWw50/H6P3RTmbUrEiQ6ZdXPDJe3Rzmhq4SgzG51FBPMqNUn1EuYPMUcXXju1ZJdZlaSYn2+7Z6TgNq1HW2hPqWi8P7yTraGIZK5yIa2Ke/0f1CdNsjCTXYRrkt/KaQCCXZEM6AIBh5nhw6Ed003FFVqUqb5rBnCW7JSK9zij2TPndCXxFzNaGJoHjileol9hAb0Nj8R6Tsdky0lHxK24XBkg08xdjT7kYjxJAP4ROv2bHKfeVF09UVDl9e2YUXO7X1fvhkHvaSr+DcGa7d4kj6CyBRqCc+WJtYBh5rgxVpPTYbGVlPgwI/OZ05uElJcnk8lFSTTPnTSDDagnWVZZjkpoLDJz0N1yKBHA1Xt4WUfG85m7eaha0V8BbqnZIxtKg09Paq/xH/EZTV/nfec5c/uPvfuRno5/vT/Y/WJNteZZ2PMvzLvYEmFgVHp1ii3Wn6Tv6AkD3ASnqPM2+07O2goUoxXUvYxOjPEU6dF2quqKKpuzsFG1KfEywoSShlnP39Kcq6jFZbXLvZL8b0lUR+ywdNsRU4WVtXyQDXb0HjMJ3WuKayb6Wx3Fb9xJRXr58F69xq8RluZ43bi6ww9I/wCGNpt/CQ6vm7EjlMOgq1P3Hp1G39daWulvDL6/7evkkjKwmi+DpezTNWp9Ot2zfmq21V8hfvkmFGEOCKy4v69b5nhdSNhh8iZzcibSGSrK8B1YgGygCAVT0wYC1WjXA2MppMe9SWX1DN92dBsarmMqfj9H9CuvoaqXgVfiqd5PqxyRoMuLonzjrcMqE9ul+zbnYewfNbeYM5q8pdHUfU9S1oz3oliSKbRAEA4ZgASTYDaSdgA8YSyCF530jYWmSlAiu44qb0x/MPb/AJdnfLOjsyo1vVfhXr/Xj5EWd1FPENWajCdIWKdrdQvj1VX/AFTe7C2X8/VfY1q4q/6+jNhidNK6prWo/df/AFzyOz6beNfT7B3M0uRpct6RMficQuHoUsOWNySy1AqILXdjr7hceoE8uLK2oxy2/T7HtOvVm8JIm+lNQnBvcgkdWWIFgSHS5AJNhxtcyguv23j81LzZbxcx8fZlH6XPrNKtPU6qUfgJx0QYgHDqvFGdT97XHuYS2ovMEcnfw3az7S1lm0hHMAQCP6cUQ2GJ5Mh9WC/qke6X+MsdlSxcrtT9s/QoTStdVzK6C1OluJfAWb0UXXC0R9Ut95mYfGW1NYijkLl5qyZuM+O2oO8/GfPLuLje1M/7P1eSzpftLuITk/Zxa/WBX9X6Z0myai6THWiFcLQuHLT2BOiIRlwBAOGGyAQHSJLB/E/GfOai3bupFcpP3ZdxeaafYQ3RSp+9sRwS3qy/0M63ZcMNvsK64ZKOkzDOcNSrruQlX+y9rE+DAD+edhsiqozcHz4d6/r2Ki8g3FSXIqHEg31gbEG4PIjaDLetBSIcHgv3QHOFxGHSoN9rOPouPaH++BE5atSdKbi/xFtCanHJKpqMzzxFUIjOxsqgsTyAFzPYxcmormeN4WWfNOlOJarUFNBrOxsAOJM6S5moQwVlGLk8lm9H+WdTTp0ht1RtPNibsfUmc7OW9Jss0sLBZaDZMD0qDTz2qv8AEf8AEZTV/nfeznLn9x979yNdHP8Aen+x+sSba8yzseZfmX+wJMLApfTI/wBovJ3HoxEpamkmu07e3+Kmn1pexh9GNROvqU3RWNg6aygnZ2XsT/JJ1q01go9qxlHEk+x/T6lvNrWsgAHcLfCTClbb4nWllbMbtB4bPD5Yq8IBmpTA3QDtAEAQDQaa5P8AKsK9L53tIeTrtXyO49xMkWlfoKqny59xqrU+kg4nz/XQglWFiCQQd4INiD33nVtqSyio4M2GiWeHBYlau0027NUDit/aA5rv9RxkC7tulhhceRJo1dyR9DZfi1qorowZWAZSDcEEXBBnONNPDLNPJkzwCAcMLjbANfji9rLANLUwdYneYBVOkKuikX2bZ18GnHKKaWcmN0bVGGLqEHb1dvV1P5CUe0G8In2y4l2nAmrhqlMn20K35EjYfI7ZVTjvRcesn0KrpVI1FyeShM11izKwsykqw5MpsR6iUWqlhnetRlDMeD1Xcb7oqzHq8S1EnZUGsv2k3jxK7f5JZWs/4nNbWoaKa5cfz84l70WuBJpRHeAIBodNqoGFYH5zIB5HW+CmRrp4pllsmOblPqT9sfU+e9ImNbECkm1mYKPPj4Df5SJQhllzfVVCJdOheDCKqr7KgKPBRYfCWhyreXlnvpNT1ah5ML+Y2H8vWcZty26O56RcJL1Wj+nmWdpPNPd6iDY5ClRag3qwb0O6YWVfo5KXUe1YZWC1dH8SHpqQbggEeBnaxkpLKKtrGhtp6eCAIBW+nGMCK/eSffPntNdNeVJLg5N+rLdPdpLuI5oHhSb1DvqNs+ytwPeT7p21lS3KeesrassstirglqUDTYAqylSDuIIsQZNjJxeVxNLSawyj9K9EK2GdjTBqUuFtrqORHzvEecvKG0IzWJ6P0INS2cXmPA1+ielFXBVS1OxB2VKbbA1verDn8Zuq0adwsPwZrhUlSehdGWadUKtMP1dUHiLKfQ6233Stns2pF4yvX7ElXUWuDIhpjpnVxJGEw621zqhQbs539o7lUWufDabSXRtqdqukm8v2NM6sqr3Y8DHyfRVaBuT1ldvbe2xQfm0xwHfvPduFXcXEq0uwmU6agixNH8t1ACZHNhvoBT2nntVf4j/iMpa/zvvZzlz+4+9+5Gujn+9P9j9Yk615lnY8y/Mv9gSYWBT3SZhjSxb/AEaoFReV9zjxuL/zCVF3BxqZ6zstj1VVtkucdH9PTTwIXluMbD16ddduo1yPpKdjL5i/naeUam68mV5bKrBwfM+i8gxtOtRSohDKwDA9x+B7pbpprKONnCUJOMuKNmBPTE5gCAIAgCAdXW4tAKm6StE21jiaK3P+IoG1rfPUc7bxx8d9tYXu5/inw5P6EO4oZ+OPiVoGBl1lMgkw0E0zfBN1dS74cm5A2tTJ3snMc18xtveDd2KrfFHSXv8AnWb6Nfc0fAuzLcwpV6Yq0nV0O4qb+R5HuO2UE6cqct2SwyyjJSWUZUwPRAONUQBqiAURpiw1T5/GdXS+RlPLiazo0P71U+wPxiU1/wAidbcz6AwA7AlaSiqulHRplc4uktwf7YDgQLCoBytv8L85AuqGfjj4nRbJ2hiPQTf/AM/b7eXUVzQrsjrUQ2dCGU94/KRIScXlFvVpxqRcXwZ9BaEaR08ZQDKQHFhUS+1G5eB4H/8AZbU6imso4+6tZ2892XDk+tfnEkk2EYQCqOlDS2nfqqbAql7kHYXOw27gNl+8ytuKnSS3Y8F7nTbOt/01J1KnzS9F/f2Ivofo+4f5RWW1RvYU70U7yRwY8uA8SBMo091FRe3PSywuBcmj2D1FE3EA76RYDrKZtvG0HvkS9tI3NJwfHl2M2UqjpyyVxixtKsLEbDONlSnRm4yWGizUlJZRvtCs0FM9S52E9g+Pzf6f8ToNl3ya6Gfh9vsQ7il/JFgKZekQ5gGDm2YLRQsTY22f1lXtW+/TUWo/PLSP38PfQ30KTnLs5lOZxUfG1iouKSntt+kfWPu3+NVsfZ+Flki4q8kTbRbLd1hYCwA4ADcJ1KWCATlFsLQDX5lli1BugEWxmjO2+qD4gH4z1Sa4McSJaQ4mpRqOmrYAKBYWFioPxJnRbPgpUIyfHX3Ky5k1UaIto9mPV4xalQ2BDJrHcpbieQ4X75jfUZ1INRPbecYy1LuyLLgQGO3jOeLIkKraAdoBTmnlVdasL7esf8RlLWfxvvZzdy/8su9+5HejsfvT96fBlk20erRZWD1aL7y72BJpZEb6RNHvlVDs26xO1TPfxUnkR7wDwmmvRVSOOZP2deu1q5fyvR/fw+5RVVSCVYEMDYg7CCN4IlQ4uLwdhvxmsp6Em0H0vfAtqsC9BjdlHtIeLJfZ4jce6SKNy6ej4Ffe7NjcrejpL37/ALl2ZNneHxSa9CorjiAbMvcyHavnLKFSM1mLOXr21WhLFSOPbwZsZmaDFzDMaNBdetUSmvN2C37hfee4TyUlHVmynSnUeILL7D1wtcOocBgDtAZSrW4Eqdq+BseYEJ5MZR3Xg9Z6YiAIBjYzDBxYwCq9MNBAzNUo9hztOzsMe8Dce8ehk+3vpU/hlqvUj1LdS1WjK6x2DrUDaqhUfS3qf5hsltSu4T+VkOdGUeKMnJdIK2HfXoVWpnjY9lvtKdjeYm+fRVlu1Fk1x34PMWWFlPS2wAGIohvrUm1T/wCtrj/MJX1NlQetOWO/7r7EmN5JfMvIkeH6T8vYdo1U7mp3/ATIstlV1ww/H74NqvKfPPker9JOXDdUc+FJh+ICeLZdfnjzR7+rp/iZpcy6V6fs4eizMd2udt+6mhJb1E3R2Wo61Z6dn3Zrd23pCPmVpmeCx1ck9RUUE73HVj0ext4SRWvacVuxZrhQk9Wjd6AaP1sPWapUK9pQoCkm20HaSBKmvWVTgTacN0u/L/YEjGw4x+FDqRAKk0r0AGsXofsydpW37M+Ftq+WzukapbRlqtC1ttqTgt2pqvX+/wA1Itg8FmGEqCpSV1cbA1IhrjkV+cO4iR+gqweYll+uta0d2pw6n+ezJvl/SFmlgrYFqh3XFCsnrsI+E2qrW/1I0rKweqq48Uz0xuLzrGAoUTDUzvuwS45GxaofCwBmMoV6mj0R7Crs+1+KGZS7dfsvdnhl+idGgwdm6+twZlsiH6lPbt+sSTytN9KhGmV93tCpcPqRLMlyc31mE3kAllJLC0A5dbi0AiGkmQB+0Bt5jfI1zaU66xNa9fM2QqShwIVXwdamd2sO7YfQyjrbHqL5dfQlRuY8yQZTpTiqYCmm7jvRmP3h+d5sp19oUfhcd5dqfuvrk8lCjLXODcHSLFuOxhyvew1fxkCbZXG0qqxCCj2vj66ejMVChHi8mpx2XVKp1sTV2fQpm5PcXO4dwHmIt9kPf6S4lvS/PzCE7nTdgsI74HKtYhVUKg3ACwEu4xUVhEVvJNMuwQpqBPTwzYB0rVVUFmYKBvLEADzM9jFyeEjxtLiaHG6Z5fT9rEIfsBqnvQESXDZ9xL+OO/C9zS7mkuflr7FcdIWk2Dr6rUHbXHZYFCoZdpBueIPx7pa2NKrQTjUxjv5kS4nCprHiQEVAZPUkyPjBMtCdOamDIpVb1MPutvel3pzX6vpbjBvLGNX4o6S9+/7kijcOGj4F2YHGU6yLUpsHRhdWG0ETn5RcXuviWKaayjnGmoKbdUFNS3YDkhdbhrEAm0wlnGnE8lvYe7xKR0i0Tx+szVHosWJYkO20k3J9jmZXxs55zJlVHZ085k1k1GXaOY2m4dHpqw3EO3+mbVbzWqZuVpUi8xeCzdEv+pBh8pxdM0xaypTUs3cWKLqj18t82wjVT+KRIpwrJ/HL0J0bOJvJJXWnGhKVyai9ip9IDfyDDj475pq0Yz7ydaX9S3+HjHq+xV+OyHF0SQaZYc6fa93te6Q5WskXVLalKXPHf+YMeg9dWBFKqGG4im4YeBAuJr/TzXAl/wDI02sNrHeiQYGvm9awR8Uo51MRUpqB4MwNvAGbY0qz5vzItS+s4/wj4Ri/oTLRTRinRqDE4mp8oxA2re7JTPMFtrsODG3cL7ZKp0FF5erKm62nOrHo4Ldj2f0WJhKpbbN5WGZAEAQBAPGvhwwsRAI9mOjwa9hAIjmOg9JiSaK+KjVPqtjNsa9SPCRg6cXxRqjoNQH+G48Kj/mZtV7WXP0MXQh1GRQ0Nwg30nPjVqD4ET39dX6/RHn6en1G3wmjeEXdhKZ+2DU/+wmYSuqz/kzJUYLkbrDYcqLUqa0xyRAg9FE0Sk5cWZpJcDk5I7m7Tw9M/BaPhTeAb6klhaAd4Bj4jCq42iAaXF6PKdogGOmTuu4wD3TKnO8wDNwuTqNpgGzp0wN0A7wBAOroDvgGqxuSo/CAas5AynswD1TLKnOAZNHJuLQDa4fCKu4QDIgEV0o0tWhrJTsWXYzHaqnkBxb3Dv2iWNrY9It6fAiVbjD3Y8St6IxOZuXaqVoqbGo92ueK0k2A+4D3SbVu6dst2mtfziaoUZVXmTJHgNFsDT/wjWb6VZi1/wCQWT3SsqX1efPHcSo29Ncjaf8ASKNrJhqK/ZooPgJodWcuMn5mxRiuCIvpDoQHu9NRTfuFlbuYD4j3yTbXsqTxLVepqq0FPhoyBYjDPTY06ilWG8H4jmO+dDSqRqR3ovKK2UXF4ZMOirSVqGI+SOf2VW5QH5lUC+zkGAN+8DvlVtKimt9cV7Ey1n/Eu1WuJTE01mNygVDcwDEGjiwDIoZPqwDa0adhaAKtIMLGAaTH5ArbQIBqamjR4QDvR0daAbfA5KF3wDcU6YA2QDvAEAQBAEAQDo1IHhAPJsGh4QDr8gTlAOy4RBwgHotFRwgHcCAcwBAEAQBAEAQBAEAQBAEAQBAEAQBANfn2MNKg7j2tir3Fja/le/lN9tTVSok+BrrS3YNoobTnHkAopnQSbUCtglksDRzLOxTpLsRFCjy3nxJufOczKTk8stksLBN8HlaqN08BmrQUcIBxVwykWtAK/wCkPRhWotVUdqmNYH6vzge623xEsdm13CsocpaePIjXVNShnmipctJXGYe28VU9NYa3uvLC/wAKDI1v8yPo7JK+sgnPFkbKAIAgCAIAgHFoAtAOYAgCAIAgCAIAgCAIAgCAIAgCAIAgCAIAgCAIAgCAIAgCAIAgCAIBHNP9YYN3UX1Crn7INmPkCT5Sbs9rp0nz0NFzno20UHnT9aSec6GrDQrYSLl6N8wWvRVwRrCyuOIcDb67x3GcxcUXSm4vw7i2pzU45J1NBmIAgEe08xyUsFVLEXcdWo5lth9Bc+UmWFNzrx7NX4Gi4ko0326FKaJ4A1sScQR2KZIU86hFtngpPqJK2jWz8KNdrDGpeuj1OyCVJLNvAEAQBAEAQBAEAQBAEAQBAEAQBAEAQBAEAQBAEAQBAEAQBAEAQBAEAQBAEAQBAEAQDxxdIMjKQCCCCDtBBFiCJ6m08oFC6Y6J1cLUZqal6N7i21kHJhvI+t6999b7QjUWJ6S9yuqWzi8x4GlyLPauGqCrQfVbceKsOTLuI/2LSVUhTqx3Zo0xlKDzFloZR0r0yAMRQYHi1IhlPfqsQV8LmV89kPjTl5/1/RJjer+S8jdjpIy/6bjuNJvyFpHey7jqXmjZ+rpfiZrsz6VsKgtSp1KjcNayKT6lvdNkNlT41JJLs1f29TyV2v4rJGsTl+OzNxWxZNCgPZW2q5U8KdM7Vvxdu7fwznc0beHR0dXzf3f0RjGlOo96ZJcoyhBq06aatNNigcvHiTvJPEyplJyeWTEklhE5wlHVUCYnp7wBAEAQBAEAQBAEAQBAEAQBAEAQBAEAQBAEAQBAEAQBAEAQBAEAQBAEAQBAEAQBAEAQDW5nloqCAQXONC6bEk0lJ5garfeWxm6ncVYfLIwlThLijTHQ2kPmuPBz+d5KW0665ryNTtaf4z2oaI4X51N28ajj8JExe0a75+h6rWn1epv8ry2lRN6NBEb6QW7/AHzdvfI1StUqfNLJtjCMeCNxRy53N2moyN7g8EqCAZcAQBAEAQBAEAQBAEAQBAEAQBAEAQBAEAQBAEAQBAEAQBAEAQBAEAQBAEAQBAEAQBAEAQBAOjUwd4gHi+CQ8IB0GATlAPVMKo4QD2CiAcwBAEAQBAEAQBAEAQBAEAQBA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638300"/>
            <a:ext cx="94202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ITEhQSExQWFhUXGBgUFRgVFBgVFRUVFRYWFhYXFxQYHCkgGBslHRYYIjEhJSksLjouFx8zODMtNygtLi0BCgoKDg0OGxAQGzclICYvNy8sNCwsLDAsLywsLCwsLC8vLCwsLCwvLDQsLCwsLCwsNC0sLCwsLCwsLDQsLCwsLP/AABEIAIUBfAMBEQACEQEDEQH/xAAcAAEAAgIDAQAAAAAAAAAAAAAABgcEBQECAwj/xABGEAACAQICBgcDCQUHBAMAAAABAgADEQQFBhIhMUFRBxMiYXGBkTKhsRRCUmJykrLBwiMkc4LRMzRDotLw8RVTg5OEs+H/xAAbAQEAAgMBAQAAAAAAAAAAAAAABAUCAwYBB//EADYRAAIBAwEECAUEAgIDAAAAAAABAgMEESEFEjFBE1FhcYGRobEiMsHR8BQzQuEjUhXxBkNy/9oADAMBAAIRAxEAPwC8YAgCAafOdJcNhr9Y92HzF7TefAeZEk0bOrW1itOt8DVOtCHFkFzLpVqM3V4XDhm4a2tUY/8Ajp2+JljHZtKCzVn5aer+xGd1OTxCJhVNIs/qC60jTH8KmnurEmeblhHjr4v6DNy/xfUxaufaQJtY1LfVo4d/ciEzOKsJaYXnL6s8buF+I4w/Sdj0OrU6okbxUpFW9FYW9JuWzrWazFvwf/Zr/VVovX2JJl3Soh/t6DL9ak4fz1Wtb1M0VNjP/wBc89+n3Nkb5fyj5ExybSPC4r+xqqx3lT2XHijWNu/dKyta1aPzxx7eZLp1YT+Vm1kc2CAIAgCAIAgCAIAgCAIAgCAIAgCAIAgCAIAgCAIAgGnzeni2NqdSnSTnZmqHz3L5C/fNNSNSWkXgj1oVpaQkkvUhWdVlpayu2sw2lrnaSL7ztldVjuNp8SnuI9HJxbyyCYGucTjKdEu6ozEuVY31FBYgciQLX74oU3KWrPbSi5zWXoXlkhpIgp0lCoNwHxJO0nvO2WySSwi+jFRWEbaenogCAIAgCAIAgCAIB0q1AoLMQABck7AAJ6k28I8bSWWVxppp7qKy0mKLz3O3+ke/w3S5t7GMFv1NX6f2QalxKbxDgRbKMhfEWrYsslM7UpKdWo4O4ud6A8va8OOFztB/LTM6VtzkTfLcMEXUoU1ppyRbX7yd7HvMqpTlN5k8ktJLRGyp5XUO8zE9O5yRucA1ebaNdYurUQOOFxtHgd4PhM6dSdN5i8GMoxksNFd5/otVw93p3ZBtKnayj9Q9/jvl3Z7R3nu1NH6Mg1rXGseBGK+O1LMCQRtBBsQRuII3GWFasksMjQhl5Rc/RbnmMrUCcWQV2dSzbKzLxL8Cu6xO07SeBPNXXRb3+Px6i0pb+PiJ8DIxtOYAgCAIAgCAIAgCAIAgCAIAgCAIAgCAIAgCAIAgHlXpa0Aq3TzDBXq92r+BZUXf7j/ORz9+s1peHsiCaGpfGjuVz8B+ck2vEm2HEvzIqFkEnFmbaAIAgCAIAgCAIAgCAVvp7pLfWVT+zQ/fccfsjh68peWNsqcd+XH2RW3FXflurh7lf6MYU4qscTVF6aNamp3NUG255hdnn4GR765b+FEi3pY1ZamT5UXOs0qyUSvDYNVGwQDIAgHMA4KgwDWZtgAUZghYgEhVtrMQNigkgAndtNp6ll4YZTlDQir1zVsWiqSxZaKkMoJN+1bYQOQvu2ydcXKaUKb06yPSpNPekWLo7l73BMgEgmCCwgHaAIAgCAIAgCAIAgCAIAgCAIAgCAIAgCAIAgCAIAgFWdITdut4j8Kyouf3Gc/e/uy7/oQXQIXxrfw2/HTkq14k6x4+B9AZSOwJNLIzYAgCAIAgCAIAgCAanSXHdVRNjZn7I7gfaPp7yJJtKe/U14I0157sdOZQem+YEt1a+AA4ncBLyrLdgQKccssHQ7JgiU6Q3IAD3tvY+ZJPnOcnLek2WqWFgsrC0AqgTEHvAEAQBAODANbiMtDtcwDOoUAosIB6wBAEA0+ZaUYOgSKldARvVbuw8VQEjzmmdenHRsmUdn3NVZjB47dF5vBrR0gYEnY7n/xn85r/AFlL8RJ/4a57PMzsLpbgn2CsFP1wUH3mAHvmcbmlLmaamzLqGrhnu19tTdqwIuNoO603kBrBzAEAQBAPOtXVBdmCjvNpqq16VFZqSS72ZRhKXyowHz7Dj59/AGV0tt2a4Sb7k/sb1a1Hy9TvTzqifne4/lPI7cs28OWO9MO0q9RmUa6uLqwPgbyypVqdVb1OSa7GaJQlF4aPSbTEQBAEAGAYlTNKCmzVqQPfUUfEzaqNR8IvyZg6kVxZ0OcYb/v0v/an9Z7+nq/6vyY6WHWvM8n0hwY34rDjxr0x+qZK0rv+D8mY9NT/ANl5o820pwA34zDD/wCRS/1Tz9LX/wBH5MyVWD4NeZtUcEAg3B2gjaCDxBmjgZlU9IJ7Vb7R/KU9x87OevP3X3kN6PR++P8Awz+NJLteJYWPMv8Ayz2BJpYmXAEA1OZaS4SgSKtZAw3qLuw8VW5HnNM69OHFkyjYXFZZhDTrei83g16ad4InYz+Oof8Ama/1dP8AESf+HuezzNll+kOFrELTrKWO5TdHPgrWJ8pthWhPgyJWsa9FZnHTr4rzRtJtIpjY7HJSXWe4W4FwCbFmCru5kiAdVzBDU6naKmr1lipF1B1SQdx28IB2y/HJWTrKZutyNoI2qbHYe8QCIad4zt6vBE/zNtPuCy32fD4c9b9iDcy+IpamOtxtIH/uqfunW/Kb76WIsxt1qi+9FcNYXlCWBJoAgCAIAgCAIAgCAY+PxqUUNRzYD1J4ADiZjOagss20aM601CC1Ksz/AEmxWNrfJcOdUG5IDWVUG9qrjaRt3btoFiZXudSu8LRfnE6GNG3sIb8tZdfb2Ll38TNy3RPB0gOsU4ipxapcJf6tIG1vG575KhbU48irr7VuKr0eF2fczMRo/hWFvktJe9E6tvvJYzY6MHxRojf3MXlTfi8+5C9IsmqYa7oWalxDbWS/M8V7/XnIFxa7i3o8DoNnbTVd9HU0ly6n/Zh6P6W4nBsDSbWp3u1JiTTPPV+g3ePMHdNFGvKm+wnXtjSuY/Etetcf78fAuzRvSCjjKIrUj3Mp9pG4qw/PiJbwmprKONuLedCe5P8A7NtMzQIBotIs/WghIIvz/pOav9tSc+gtePOX2+/Al0bdNb0+BHKNBqv7XEswvtFMGxtw123jwHrwm202Mn/kuW5SfW/dntS5x8MNEZgw9K1loJ5rc+p2y3VlbpY3F5EfpZ9ZhYrCFdqAr3XJU+u6Vt5sSjVWaXwv0/o3UrqUfm1R4UsWw7Skqw4g2M5VKra1dMxkix+GcetEkyDSQVD1VWwqfNO4P/Rp12zdp/qFuVPm9/7K2vQ3NY8CSAy3IwgER0x00TCqy07M43k+wh5fWPd/xLG0sek+Kei9WRatxu/DHiRmhkeKxgFXH4moittWittYDeCwI1EPdqk7rkHZN0r6nQe7Qiu/819TBW8qmtR/nsdMZoqqLfD1qmsNwq6rKe66KpXxsZ5Dasm/8kdOz+z12aS+F+ZFsZnVVNam66rrsI/3vHfLel0c0px4EOe9F4Zj5KmHxLmlXqVadQ+xqlNRu7tKSG+MjXlxVpLMEmvE20KUJ6S4k+0X0dwmFYOqGrVvcVKtmK/YUAKp77X75S1ryrV0b07CdCjGHAsHCVSwuZFNpVnSAe1W+23xlPcfO+8527/dfeRTo6H72/2P1rJlrzLKx5l+5b7AkwsD3r1lRSzGygXJPATxtJZZlCEpyUYrLZWGlOlmIxNUYXC3XXNgAdViOLVHHsqBtIHv3SvlUnWlux0R0dG1oWVPpKusvRdy6+32PTLdE8JSA60HEVOJYkUweS0wbW+1cyRTtacVwyVtxta4qv4XhdnHzO2Y6M4dx2KXVHg1IlbeK+yfSZTtqclwx3GFHadxTeXLK7fzJAc2wtWk5p1NttqsNzDgRyPdw98q61OVOWGdZZ3MLinvw8V1MmnRzp45qLg8U2trbKNRj2r8KbnjfgTtvs23EnW1dy+GRQ7VsIxzVpLHWvqvqWTmmC6+nqa2r2ka9r+w4cbL90mlCeWNyoVHRy1ijawsNpVk1Hpkk7m3wD2yzA9SHXW1g1R6g2W1esbW1d+2xJ2wCs9PscOvxC8bgeiLOj2fT/xRf5xZWXEvjaK3yM/vtA/Xt6qw/Oab5fBIzt38SPojR1ewJRFgbiAIAgCAIAgCAIAgFX6fZ/fWYHsrdaffzbz+FpV16m/LsOpsLdUKWXxfH7eHuaXo9pE0TU+fWcknjqISqr4XDH+aTqEFGBS7QrOpVx1Fn5XlQABM3EA2owy8oBg5llKVFIIBBBBBGwg7xDWT1Np5XEojSLJjhq9SjwBuh5o3s+m0eKmUlen0c2ju7K4VzQjU58H3rj9/EaF6QtgsWrk2pOQlYcNUnY/ipN78tbnN9tU3ZFftK36Wm1zWq+3ifQ2HqhheWhyZ45jidRe/8pz/AP5BfuhSVGm8Sn6Ln58PM30Ke/IqvH4/rsaqnaqXqW5lbBf8xB8pC2FaRUlJ8tSTczwt1ExyfAGp2mnWleSWlg1A3QBWwasN0AimeZVqHWG7jOc29apxVePLR93J/TxRNs6mu4/Ai2ZIV7Q2EbQRvBG4iUFvPD0Jk0T7RPOvlFEE+2Oy/wBocfPYfOd1a1+mpKXPn3lTUhuywZOkuYmjROqbO3ZU8tm1vIe8iWNpSVSprwRGrzcY6cSlK2KFXH0KR2qH1iOfVq1QX57VEt7ybhSaRDt4pzRauU4Vqp1mnPlkbz/pSWtAK+6StGQKfyhBtTY3ehP5E38Ly12VX3anRvg/f+/sQ7unmO+uK9iqsWttouCNoI2EEbiDzl1XgsEKDLz0Ax6YrC0qpA1yNV/toSrG3IkX85yten0dRxRbQlvRTJiiATUZlR6fHtVvtv8AEymr/O+8526/dfeRfo5/vVT7H6xJtrzLKx5l+Zd7AkwsCJ6f5vqg0gdigM/ex2qD4Db5jlIF3Uy9xF/si3Sj0r4vh3c/sQLQJi716+9mYUVPJQA7W8Sy/dE22sMRyRtq1XKajyLVyjLBa7SUVJtjhUtuEAqfpQzPCdhaTq7qW1iu1VB4a24m43DltlddyjUaUdWdLsijVt1OdRYTxjPHvwVtgsBiq7hqKMACCtQ9hQQbghjvseV5lSoPiYXV9DLTZ9I6PY1nprr21rDWtu1rbbX4Xk8554zobiDwQCj+kamVx+I5NqOPA00B94M6vZrUrWPZlerKi6WKr/ORBut6uqlT6Dq/krAn4TVc095NGdKWGmfR+jdQFBblOZLQ3UAQBAEAQBAEAQDAz7EdXh6rDYdWwPIsQoPqZqrS3YNkqyp9JXjF9ftqUXp3X2BRKtcTq5/ITDowog4eh9n8zeW0PlRyNz+7LvLRQWEzNB2gCAV30oZUD1VUDnTPfcay+lm9ZAvoZxLwOg2FWw50/H6P3RTmbUrEiQ6ZdXPDJe3Rzmhq4SgzG51FBPMqNUn1EuYPMUcXXju1ZJdZlaSYn2+7Z6TgNq1HW2hPqWi8P7yTraGIZK5yIa2Ke/0f1CdNsjCTXYRrkt/KaQCCXZEM6AIBh5nhw6Ed003FFVqUqb5rBnCW7JSK9zij2TPndCXxFzNaGJoHjileol9hAb0Nj8R6Tsdky0lHxK24XBkg08xdjT7kYjxJAP4ROv2bHKfeVF09UVDl9e2YUXO7X1fvhkHvaSr+DcGa7d4kj6CyBRqCc+WJtYBh5rgxVpPTYbGVlPgwI/OZ05uElJcnk8lFSTTPnTSDDagnWVZZjkpoLDJz0N1yKBHA1Xt4WUfG85m7eaha0V8BbqnZIxtKg09Paq/xH/EZTV/nfec5c/uPvfuRno5/vT/Y/WJNteZZ2PMvzLvYEmFgVHp1ii3Wn6Tv6AkD3ASnqPM2+07O2goUoxXUvYxOjPEU6dF2quqKKpuzsFG1KfEywoSShlnP39Kcq6jFZbXLvZL8b0lUR+ywdNsRU4WVtXyQDXb0HjMJ3WuKayb6Wx3Fb9xJRXr58F69xq8RluZ43bi6ww9I/wCGNpt/CQ6vm7EjlMOgq1P3Hp1G39daWulvDL6/7evkkjKwmi+DpezTNWp9Ot2zfmq21V8hfvkmFGEOCKy4v69b5nhdSNhh8iZzcibSGSrK8B1YgGygCAVT0wYC1WjXA2MppMe9SWX1DN92dBsarmMqfj9H9CuvoaqXgVfiqd5PqxyRoMuLonzjrcMqE9ul+zbnYewfNbeYM5q8pdHUfU9S1oz3oliSKbRAEA4ZgASTYDaSdgA8YSyCF530jYWmSlAiu44qb0x/MPb/AJdnfLOjsyo1vVfhXr/Xj5EWd1FPENWajCdIWKdrdQvj1VX/AFTe7C2X8/VfY1q4q/6+jNhidNK6prWo/df/AFzyOz6beNfT7B3M0uRpct6RMficQuHoUsOWNySy1AqILXdjr7hceoE8uLK2oxy2/T7HtOvVm8JIm+lNQnBvcgkdWWIFgSHS5AJNhxtcyguv23j81LzZbxcx8fZlH6XPrNKtPU6qUfgJx0QYgHDqvFGdT97XHuYS2ovMEcnfw3az7S1lm0hHMAQCP6cUQ2GJ5Mh9WC/qke6X+MsdlSxcrtT9s/QoTStdVzK6C1OluJfAWb0UXXC0R9Ut95mYfGW1NYijkLl5qyZuM+O2oO8/GfPLuLje1M/7P1eSzpftLuITk/Zxa/WBX9X6Z0myai6THWiFcLQuHLT2BOiIRlwBAOGGyAQHSJLB/E/GfOai3bupFcpP3ZdxeaafYQ3RSp+9sRwS3qy/0M63ZcMNvsK64ZKOkzDOcNSrruQlX+y9rE+DAD+edhsiqozcHz4d6/r2Ki8g3FSXIqHEg31gbEG4PIjaDLetBSIcHgv3QHOFxGHSoN9rOPouPaH++BE5atSdKbi/xFtCanHJKpqMzzxFUIjOxsqgsTyAFzPYxcmormeN4WWfNOlOJarUFNBrOxsAOJM6S5moQwVlGLk8lm9H+WdTTp0ht1RtPNibsfUmc7OW9Jss0sLBZaDZMD0qDTz2qv8AEf8AEZTV/nfeznLn9x979yNdHP8Aen+x+sSba8yzseZfmX+wJMLApfTI/wBovJ3HoxEpamkmu07e3+Kmn1pexh9GNROvqU3RWNg6aygnZ2XsT/JJ1q01go9qxlHEk+x/T6lvNrWsgAHcLfCTClbb4nWllbMbtB4bPD5Yq8IBmpTA3QDtAEAQDQaa5P8AKsK9L53tIeTrtXyO49xMkWlfoKqny59xqrU+kg4nz/XQglWFiCQQd4INiD33nVtqSyio4M2GiWeHBYlau0027NUDit/aA5rv9RxkC7tulhhceRJo1dyR9DZfi1qorowZWAZSDcEEXBBnONNPDLNPJkzwCAcMLjbANfji9rLANLUwdYneYBVOkKuikX2bZ18GnHKKaWcmN0bVGGLqEHb1dvV1P5CUe0G8In2y4l2nAmrhqlMn20K35EjYfI7ZVTjvRcesn0KrpVI1FyeShM11izKwsykqw5MpsR6iUWqlhnetRlDMeD1Xcb7oqzHq8S1EnZUGsv2k3jxK7f5JZWs/4nNbWoaKa5cfz84l70WuBJpRHeAIBodNqoGFYH5zIB5HW+CmRrp4pllsmOblPqT9sfU+e9ImNbECkm1mYKPPj4Df5SJQhllzfVVCJdOheDCKqr7KgKPBRYfCWhyreXlnvpNT1ah5ML+Y2H8vWcZty26O56RcJL1Wj+nmWdpPNPd6iDY5ClRag3qwb0O6YWVfo5KXUe1YZWC1dH8SHpqQbggEeBnaxkpLKKtrGhtp6eCAIBW+nGMCK/eSffPntNdNeVJLg5N+rLdPdpLuI5oHhSb1DvqNs+ytwPeT7p21lS3KeesrassstirglqUDTYAqylSDuIIsQZNjJxeVxNLSawyj9K9EK2GdjTBqUuFtrqORHzvEecvKG0IzWJ6P0INS2cXmPA1+ielFXBVS1OxB2VKbbA1verDn8Zuq0adwsPwZrhUlSehdGWadUKtMP1dUHiLKfQ6233Stns2pF4yvX7ElXUWuDIhpjpnVxJGEw621zqhQbs539o7lUWufDabSXRtqdqukm8v2NM6sqr3Y8DHyfRVaBuT1ldvbe2xQfm0xwHfvPduFXcXEq0uwmU6agixNH8t1ACZHNhvoBT2nntVf4j/iMpa/zvvZzlz+4+9+5Gujn+9P9j9Yk615lnY8y/Mv9gSYWBT3SZhjSxb/AEaoFReV9zjxuL/zCVF3BxqZ6zstj1VVtkucdH9PTTwIXluMbD16ddduo1yPpKdjL5i/naeUam68mV5bKrBwfM+i8gxtOtRSohDKwDA9x+B7pbpprKONnCUJOMuKNmBPTE5gCAIAgCAdXW4tAKm6StE21jiaK3P+IoG1rfPUc7bxx8d9tYXu5/inw5P6EO4oZ+OPiVoGBl1lMgkw0E0zfBN1dS74cm5A2tTJ3snMc18xtveDd2KrfFHSXv8AnWb6Nfc0fAuzLcwpV6Yq0nV0O4qb+R5HuO2UE6cqct2SwyyjJSWUZUwPRAONUQBqiAURpiw1T5/GdXS+RlPLiazo0P71U+wPxiU1/wAidbcz6AwA7AlaSiqulHRplc4uktwf7YDgQLCoBytv8L85AuqGfjj4nRbJ2hiPQTf/AM/b7eXUVzQrsjrUQ2dCGU94/KRIScXlFvVpxqRcXwZ9BaEaR08ZQDKQHFhUS+1G5eB4H/8AZbU6imso4+6tZ2892XDk+tfnEkk2EYQCqOlDS2nfqqbAql7kHYXOw27gNl+8ytuKnSS3Y8F7nTbOt/01J1KnzS9F/f2Ivofo+4f5RWW1RvYU70U7yRwY8uA8SBMo091FRe3PSywuBcmj2D1FE3EA76RYDrKZtvG0HvkS9tI3NJwfHl2M2UqjpyyVxixtKsLEbDONlSnRm4yWGizUlJZRvtCs0FM9S52E9g+Pzf6f8ToNl3ya6Gfh9vsQ7il/JFgKZekQ5gGDm2YLRQsTY22f1lXtW+/TUWo/PLSP38PfQ30KTnLs5lOZxUfG1iouKSntt+kfWPu3+NVsfZ+Flki4q8kTbRbLd1hYCwA4ADcJ1KWCATlFsLQDX5lli1BugEWxmjO2+qD4gH4z1Sa4McSJaQ4mpRqOmrYAKBYWFioPxJnRbPgpUIyfHX3Ky5k1UaIto9mPV4xalQ2BDJrHcpbieQ4X75jfUZ1INRPbecYy1LuyLLgQGO3jOeLIkKraAdoBTmnlVdasL7esf8RlLWfxvvZzdy/8su9+5HejsfvT96fBlk20erRZWD1aL7y72BJpZEb6RNHvlVDs26xO1TPfxUnkR7wDwmmvRVSOOZP2deu1q5fyvR/fw+5RVVSCVYEMDYg7CCN4IlQ4uLwdhvxmsp6Em0H0vfAtqsC9BjdlHtIeLJfZ4jce6SKNy6ej4Ffe7NjcrejpL37/ALl2ZNneHxSa9CorjiAbMvcyHavnLKFSM1mLOXr21WhLFSOPbwZsZmaDFzDMaNBdetUSmvN2C37hfee4TyUlHVmynSnUeILL7D1wtcOocBgDtAZSrW4Eqdq+BseYEJ5MZR3Xg9Z6YiAIBjYzDBxYwCq9MNBAzNUo9hztOzsMe8Dce8ehk+3vpU/hlqvUj1LdS1WjK6x2DrUDaqhUfS3qf5hsltSu4T+VkOdGUeKMnJdIK2HfXoVWpnjY9lvtKdjeYm+fRVlu1Fk1x34PMWWFlPS2wAGIohvrUm1T/wCtrj/MJX1NlQetOWO/7r7EmN5JfMvIkeH6T8vYdo1U7mp3/ATIstlV1ww/H74NqvKfPPker9JOXDdUc+FJh+ICeLZdfnjzR7+rp/iZpcy6V6fs4eizMd2udt+6mhJb1E3R2Wo61Z6dn3Zrd23pCPmVpmeCx1ck9RUUE73HVj0ext4SRWvacVuxZrhQk9Wjd6AaP1sPWapUK9pQoCkm20HaSBKmvWVTgTacN0u/L/YEjGw4x+FDqRAKk0r0AGsXofsydpW37M+Ftq+WzukapbRlqtC1ttqTgt2pqvX+/wA1Itg8FmGEqCpSV1cbA1IhrjkV+cO4iR+gqweYll+uta0d2pw6n+ezJvl/SFmlgrYFqh3XFCsnrsI+E2qrW/1I0rKweqq48Uz0xuLzrGAoUTDUzvuwS45GxaofCwBmMoV6mj0R7Crs+1+KGZS7dfsvdnhl+idGgwdm6+twZlsiH6lPbt+sSTytN9KhGmV93tCpcPqRLMlyc31mE3kAllJLC0A5dbi0AiGkmQB+0Bt5jfI1zaU66xNa9fM2QqShwIVXwdamd2sO7YfQyjrbHqL5dfQlRuY8yQZTpTiqYCmm7jvRmP3h+d5sp19oUfhcd5dqfuvrk8lCjLXODcHSLFuOxhyvew1fxkCbZXG0qqxCCj2vj66ejMVChHi8mpx2XVKp1sTV2fQpm5PcXO4dwHmIt9kPf6S4lvS/PzCE7nTdgsI74HKtYhVUKg3ACwEu4xUVhEVvJNMuwQpqBPTwzYB0rVVUFmYKBvLEADzM9jFyeEjxtLiaHG6Z5fT9rEIfsBqnvQESXDZ9xL+OO/C9zS7mkuflr7FcdIWk2Dr6rUHbXHZYFCoZdpBueIPx7pa2NKrQTjUxjv5kS4nCprHiQEVAZPUkyPjBMtCdOamDIpVb1MPutvel3pzX6vpbjBvLGNX4o6S9+/7kijcOGj4F2YHGU6yLUpsHRhdWG0ETn5RcXuviWKaayjnGmoKbdUFNS3YDkhdbhrEAm0wlnGnE8lvYe7xKR0i0Tx+szVHosWJYkO20k3J9jmZXxs55zJlVHZ085k1k1GXaOY2m4dHpqw3EO3+mbVbzWqZuVpUi8xeCzdEv+pBh8pxdM0xaypTUs3cWKLqj18t82wjVT+KRIpwrJ/HL0J0bOJvJJXWnGhKVyai9ip9IDfyDDj475pq0Yz7ydaX9S3+HjHq+xV+OyHF0SQaZYc6fa93te6Q5WskXVLalKXPHf+YMeg9dWBFKqGG4im4YeBAuJr/TzXAl/wDI02sNrHeiQYGvm9awR8Uo51MRUpqB4MwNvAGbY0qz5vzItS+s4/wj4Ri/oTLRTRinRqDE4mp8oxA2re7JTPMFtrsODG3cL7ZKp0FF5erKm62nOrHo4Ldj2f0WJhKpbbN5WGZAEAQBAPGvhwwsRAI9mOjwa9hAIjmOg9JiSaK+KjVPqtjNsa9SPCRg6cXxRqjoNQH+G48Kj/mZtV7WXP0MXQh1GRQ0Nwg30nPjVqD4ET39dX6/RHn6en1G3wmjeEXdhKZ+2DU/+wmYSuqz/kzJUYLkbrDYcqLUqa0xyRAg9FE0Sk5cWZpJcDk5I7m7Tw9M/BaPhTeAb6klhaAd4Bj4jCq42iAaXF6PKdogGOmTuu4wD3TKnO8wDNwuTqNpgGzp0wN0A7wBAOroDvgGqxuSo/CAas5AynswD1TLKnOAZNHJuLQDa4fCKu4QDIgEV0o0tWhrJTsWXYzHaqnkBxb3Dv2iWNrY9It6fAiVbjD3Y8St6IxOZuXaqVoqbGo92ueK0k2A+4D3SbVu6dst2mtfziaoUZVXmTJHgNFsDT/wjWb6VZi1/wCQWT3SsqX1efPHcSo29Ncjaf8ASKNrJhqK/ZooPgJodWcuMn5mxRiuCIvpDoQHu9NRTfuFlbuYD4j3yTbXsqTxLVepqq0FPhoyBYjDPTY06ilWG8H4jmO+dDSqRqR3ovKK2UXF4ZMOirSVqGI+SOf2VW5QH5lUC+zkGAN+8DvlVtKimt9cV7Ey1n/Eu1WuJTE01mNygVDcwDEGjiwDIoZPqwDa0adhaAKtIMLGAaTH5ArbQIBqamjR4QDvR0daAbfA5KF3wDcU6YA2QDvAEAQBAEAQDo1IHhAPJsGh4QDr8gTlAOy4RBwgHotFRwgHcCAcwBAEAQBAEAQBAEAQBAEAQBAEAQBANfn2MNKg7j2tir3Fja/le/lN9tTVSok+BrrS3YNoobTnHkAopnQSbUCtglksDRzLOxTpLsRFCjy3nxJufOczKTk8stksLBN8HlaqN08BmrQUcIBxVwykWtAK/wCkPRhWotVUdqmNYH6vzge623xEsdm13CsocpaePIjXVNShnmipctJXGYe28VU9NYa3uvLC/wAKDI1v8yPo7JK+sgnPFkbKAIAgCAIAgHFoAtAOYAgCAIAgCAIAgCAIAgCAIAgCAIAgCAIAgCAIAgCAIAgCAIAgCAIBHNP9YYN3UX1Crn7INmPkCT5Sbs9rp0nz0NFzno20UHnT9aSec6GrDQrYSLl6N8wWvRVwRrCyuOIcDb67x3GcxcUXSm4vw7i2pzU45J1NBmIAgEe08xyUsFVLEXcdWo5lth9Bc+UmWFNzrx7NX4Gi4ko0326FKaJ4A1sScQR2KZIU86hFtngpPqJK2jWz8KNdrDGpeuj1OyCVJLNvAEAQBAEAQBAEAQBAEAQBAEAQBAEAQBAEAQBAEAQBAEAQBAEAQBAEAQBAEAQBAEAQDxxdIMjKQCCCCDtBBFiCJ6m08oFC6Y6J1cLUZqal6N7i21kHJhvI+t6999b7QjUWJ6S9yuqWzi8x4GlyLPauGqCrQfVbceKsOTLuI/2LSVUhTqx3Zo0xlKDzFloZR0r0yAMRQYHi1IhlPfqsQV8LmV89kPjTl5/1/RJjer+S8jdjpIy/6bjuNJvyFpHey7jqXmjZ+rpfiZrsz6VsKgtSp1KjcNayKT6lvdNkNlT41JJLs1f29TyV2v4rJGsTl+OzNxWxZNCgPZW2q5U8KdM7Vvxdu7fwznc0beHR0dXzf3f0RjGlOo96ZJcoyhBq06aatNNigcvHiTvJPEyplJyeWTEklhE5wlHVUCYnp7wBAEAQBAEAQBAEAQBAEAQBAEAQBAEAQBAEAQBAEAQBAEAQBAEAQBAEAQBAEAQBAEAQDW5nloqCAQXONC6bEk0lJ5garfeWxm6ncVYfLIwlThLijTHQ2kPmuPBz+d5KW0665ryNTtaf4z2oaI4X51N28ajj8JExe0a75+h6rWn1epv8ry2lRN6NBEb6QW7/AHzdvfI1StUqfNLJtjCMeCNxRy53N2moyN7g8EqCAZcAQBAEAQBAEAQBAEAQBAEAQBAEAQBAEAQBAEAQBAEAQBAEAQBAEAQBAEAQBAEAQBAEAQBAOjUwd4gHi+CQ8IB0GATlAPVMKo4QD2CiAcwBAEAQBAEAQBAEAQBAEAQBA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1485900"/>
            <a:ext cx="94202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SEhITEhEWFRUXFBcXFxgSFhMVFxUVFR4aFhcXGBcYHCggGSYmHRUUITEhJSkrLi4wGB8zODMsNygtMCsBCgoKDg0OGxAQGywkICYtLCwsNSwsLCw1OCwsLDQvLC8sLC0sLyw3LDQ0LCw0LCwsLCwvNCwsLC8sLCwsLCwsLP/AABEIAIwBaAMBEQACEQEDEQH/xAAcAAEAAgIDAQAAAAAAAAAAAAAABgcEBQIDCAH/xABJEAABAwICBgYGBwQIBgMAAAABAAIDBBEGIQUSMUFRYQcicYGRsRMycqHB0RQjQlJigpIzs+HwJDRTg6KywvEVVHOT0uI1Q0T/xAAbAQEAAwEBAQEAAAAAAAAAAAAABAUGAwIBB//EADsRAAIBAgIGCAQFBAEFAAAAAAABAgMEBRESITFBUXFhgZGhscHR8BMiMuEUIzNCUgYVNPEkQ1NicpL/2gAMAwEAAhEDEQA/ALxQBAEAQBAEAQBAEAQBAEAQBAEAQBAEAQBAEAQBAEAQBAEAQBAEAQBAEAQBAEAQBAEAQBAEAQBAEAQBAEAQBAEAQBAEAQBAEAQBAEAQBAEAQBAEAQBAEAQBAEAQBAEAQBAEAQBAEAQBAEAQBAEAQBAEAQBAEAQBAEAQGFU6XgjykqImHg+RjT4ErtC2rT+mDfJM8SqQjtaMYYmo/wDm4f1tXX8Bc/8Abl2Hn49P+SMum0pDJ+znjf7D2O8iuU7erD6otc0z0pxlsaMtcT2EAQBAEAQBAEAQBAEAQBAEAQBAEAQBAEAQBAfCUBHNKY2pYTqtf6V3COxA7XbPC6h1r6nT1LXy9StuMUo0dS+Z9Hqa2XpGhaLmF/6mrgsST/a+4ixxynJ5KD7jb4YxMK3WLYXMaNhcb38Bb3qdSqOpHSyyLahVdWOlo5LpN+up2CAIAgCAIAgCAIAgCAIAgCAhWKukCKmu2G0jx9o+oDyt63dYc1dWWDzrfNU1Lv8At71EOtdqGqOtkIjm0lpRxs54jP5WW9kWHj71OqXVjY/LSjpSXvb6HGNOtW1yeS97je0XRUSLy1Bvwb/IUKpj1zL6Ul1ep2jY01tzZlnoph3TvB7/AJrmscvF+5diPX4Olw7zSaV6OKqEF0EgmA+ycnKfb4/FvKvDrj6fc4TsWvofaaSgxNU0ziz0kkTm5Fjrlo/I649ytHaWt1HTilJPf91rIyq1KTyeaJdoPpUZrBlY0NH9rGDYe2zM97b9iqbvAWlpUH1Pyfr2kqle5vKa6yyopA4BzSCCAQRmCDmCFnGmnkywOS+AIAgCAIAgCAIAgCAIAgCAIAgCAIAgCAICP4n0VD9GqZDE3XEMhDjmQdU2N1xuH+TLk/Aj3byoT5PwKM0u8hu1UtJazKWsU2XzgymEdFTtAt9W0ntKv4rJJGxisopG6X09BAEAQBAEAQBAEAQBAEAQFd9IWLtQPgidkLiRw+0d7By48dnG+iwrDs8qtTq9fQgXNx+2JFMCYXdXy+nmv6Jpy59n88+C9YtiLj+RSeXF+XqfLW3z+eXUXTSUrImhjGhrRsAWbLA7kAQBAQjpU0XTOpHzSi0rconMHXdIdjLfaBsSeABO5WeE1asK6VN6v3cMuPp06t5HuYRlDXt3EH6P8CvqXCacFsYNwDv/AJ93bsl4jijlnTpPm/Jepyt7bL5pF108LWNa1os0CwHJUJNOxAEAQBAEAQBAEAQBAEAQBAEAQBAEAQBAEBqcWutR1P8A0ne/JR7r9GXJkW9eVvPkzz/pnYqiiZi02nonQjLU8I4Rt8gr82JmoAgCAIAgCAIAgCAIAgCA0mL9LfRqdzmmz3HUZyJ2u7gCe2ynYfbfHrJPYtbONepoQzKI0gXTzsib9pwb47T4LX3FRW9Bz6M/QqoR+JNI9B6C0a2mgjiaLarRe3HesHKTk23tZdJZLJGevh9CAIAgOueBr2lr2hzTtB2FAco4w0ANAAGwAWAQHJAEAQGqr8R0sJIkqGAjaGkvI7Q25C8SqRW1kyjh9zVWcIPw8TCZjajP/wBp/Q/5Lx8eHE7vB7tft70bSg0vBNlFK1x4Xs79Jz9y6RnGWxkSta1qX1xa8O3YZy9EcIAgCAwKnTELMjICeDc/LJV9bFbWk8nPN9Gvw1EqnZ1p61Exm4jhJy1vBvzUT+/22eWUuxeuZ1eHVlw99RmQaTidsfY/iy88lMo4na1XkpZPp1eOojztqsdqMxTzgEAQBAdFRWRs9eRjPbc1vmV7hSnP6U3yR8cktrMf/jdN/wAzD/3Y/muv4Sv/AAl2M8fFh/JdpwdiClG2rgHbNF/5L6rO4eynL/5foPjU1+5dqFPiCle4MZVwPecg1s0TnE8AA65SdncQjpSpyS6Yv0PqqwexrtMfGZtRVHseZAVbd/oy5EbEHlbT5FB6WFyO1VVEzdmtZ6N0aPqYvYb5BXxsDJQBAa2t0/TREiSdgI2gHWcO1rbkLw6kVtZKpWNxVWcIPLs8TogxTSPNhOPzB7B4uAC+KrB7zpPDbqO2HZk/Bm3jkDgC0gg7CCCD2ELoQpRcXk1rOSHwIAgCAIAgCArLpTrvro49zItb8zyb+5jfFafA6P5TnxeXZ/srr2XzJdBC+j2D0uk4L7i53h/upOOyyt2uLS8/I52SzmegVjy1CAIAgCAIAgCA66idsbXPeQ1rRck7gvjeWtnqEJTkoxWbZV+JsUzVUgggu1rjYNb6zhsu8j/Lsz3qJKcqktGJp6FpQsaPx62t+fBepudC9HkYaHVJLnfdGwd/yXeNGEdxUXGK3NZ/VorhHV37WbKqwFSOHVa5h3Fp+a+ypQe45UsRuaTzjN9bzXYyB6c0VJRSBkhu05xyDK9vIjJRKkHBmpsbuF5TbSyktq810P7Pi5HhHGZD2wVLrhxAjkdtDjkGvO++wO2323vl1pVtejIrsSwlaDrUVs2ro4rzXYWEpRmji94AJJsAvM5xhFyk8kj6k28kRDEWm3HqMvmbBo2uJ2X+Syle6rYjWVGnqj5cZemzmy4oUKdvTdWe73qO/RmEgQHVLi5xz1GkhreRttWgtcPoW6yjHN8Xt98ivrXdWq9byXBGxfhimIsI9U8WFwPmpFShTqLKcU10o5Qqzg84to0mkaB9OQCdZh2O+BWTxPDfwz04a4Pu6OXDv6bm1uFXWUvqXed+jNNmIhrzeM+LOY5cl9w3FJUJKnUecPD7dHZwfy5slVi5Q+rx+5LAb5hbAozprqtkLHSSOs1ouT5AcSdll0pU5VJKEVrZ5lJRWbKu0nier0hP9HpSYmb9Q2dbi5w78hYdq0LtrfDqSqVVpzexPZ/pcdvIg/EqV5aMXkt5sYei4at3VLtc7SM8/j4KH/fLrPP5cuGWrxz7zr+CpdPaRHEuiajR7w2U68bvUkGw2+yeBV7YXlK9i9WjJbV5ro8CFXpSovijA0I2GpqGwzyOjDzZjxsDzsa4c9l+Nu7piDuKFL4lBrVtTWerivf380FCctGZbeGsDwUh1hd7+Jy/3WOubytcvOpLPo3dhbU6UKa+VGXjk2oajsaPF7Qq28/Rl73kXEnlaz97yiNJbW9oVVQ2mesvqR6OoP2UfsN8gr415yqZ2xtc951WtFyTuC+N5LNnuEJTkoxWbZWmnsTT1kop6e7GuNgG+s4cXkeQy43UVzlUlox1I0lO1oYfR+NVWlLdz6PXs4G40Z0dxBo9O9znbw02AXaNGC3FVVxa7qSz08uhavv2nRpnAeo0vpnOJGZY7O4/CeK8ToLLOJKs8YqKSjXeceO9eq47/AiWjsTyUjw6J1xfrMceq8b78D+IZjmMlGjUcXqNBc2FK4hlU27nvX26P9lwaH0kyphjmjN2vFxfaDsLTzBuD2Kwi1JZoxFalKjUdOW1GYvpyCAIAgCAICmOkuQ/TphwbGB2agPmStpg0f8AixfPxKi7f5jNX0XvtpOK+9rx32v8Fzx6Odvnwa8z1ZP5+ovtY8tQgCAIAgCAIAgIJ0h6VzEAOTQHP5uPqg9gz7xwUWvPcaHBbXU6r36l5mo6K6QS1E8zs9SzW8ic/Ir7bLU2fMfqP4kKe5LPt1eRaSkmfCA0mMNE/SaWRgF3tGvH7bcwO/NveudWGlFom4dc/h7iM92x8nt9eopKZ129yrjf5aOZcfR9ps1VI0vN5Iz6N53kt2OPMtLT4qxpS0omBxK3VC4lGOx61yfo80ZmIKqwDBwufh5H3Kgx25eqiub8vfI9WNLP5uojmGI/S1hccxG0ke0ch8UwCmsp1OS99xIxR5RhBdLJ4tGU4QGNpGkEsb2HeMuR3HxXG4oxrUpU5b0dKNR05qa3FeTXAIO0ZHtC/PZRcZaL2o1kcnrRKME6R9JE6NxzjNh7B2eGY8FtMIrupbqL2x1dW706jP4lSUK2a36+veRrpQ0wdcQA9Vjdd3N7r2v2N/zFbnBLZaLqPa3l1L33GfvKmvROroWgDm1Up9b0gbflYFRsfk3cRW5R82e7Fflt9JZyoyaafFuhxV0k0JHWLbsPCRubD4i3YSpVlcO3rxqbk9fLec61PTg4nnWUZL9DnsKFHobBOkzU0VPK83cWAOPFzeqT32uvzq7pKlXnBbE3lyL6lLSgmdWPv6hP/d/vGKsvf0JdXiiHin+LPq8UUXpL1m9oVZQ2lDZ/Uj0dQ/s4/Yb5BXxriIdI2kiNSEHdru57Q3ycfBRq8txf4Lb551XyXn5Gs6K6UPkqJiM2kNHK4ulsvlbPn9QTfxoU9yjn2v7FjveACSQANpOQHepJRJNvJES050g00F2x3nfuEeTL7rvO38ocuEq8VqWst7fBa81pVfkj07ez1yKspdA1VbI5zIiA5xcTYgDWJOQ3bd65RoyetllcYrRpJQg9LJZaujp2dmZbmAtASUUDopH6136wA+zcZjxF+8qVCOisjO3Vw7ipptZEmXojhAEAQBAEBTnS1AWVrX2ykhab/iaS0jw1PFbLAJqVs47033+2VN8sqmfFEP0DW/R6uCbcyVpPsnqu9xKnYhQdahOC2taua1o40J6E0z0k11wCNhX5+Xh9QBAEBxe4AXJAA2k5BfUm3kgdX02P+0Z+pvzXv4U/4vsPmkuINbH/AGrP1N+afCn/ABfYNJcT7DVMebNe1xG5rgfJfJU5x1yTQTT2FRYyqNapqfbI/SA0eSrKr+Zm6wyno29Pl46zc9DcgtVt367HdxFvgpFu/lKLHYv48X0eb9SylIKMIAgKHxPSeiqKhg2CV9uTSdZo8CFWTWUmj9Bs6vxLaE//ABXbsZJeheoOvVs3dR3fmPkpdvsZmcb/AFIvoZJMQy/WyDhYf4Qsji8m7uefR4I92MPyov3tMTAr7VMw4sB8D/FW2Ay+SceRyxaP0vmTpaApggCAgWJIdWaUcTrfqAJ95Kw2KU9C8mlvefavU01jPSox7Ow6MATf0qRu4xn3EK6wPVp9XmQ8WWqL5kX6ULsr5gdj2Rvb2aoZ5scv1XBMpWkctza78/Mxt4mqr6TP6GNIhs09OT67Q9vMsycPAjwKgf1Bbv5ay5PxXmd7Ge2PWW6swWIQHmrFADaioaNgmlA7A91l+h05v8PBva4rwKGS/MlzfiXd0bUpj0fTtcLEgu8VhLuoqleclszZdUo6MEjux/8A1Cf+7/eMVZffoPq8URMU/wAWfV4oovSW1vaFWUNpQWf1I9HUP7OP2G+QV8a4rLpDl/pbxwYwDstfzJUGu/nNhgsf+Mn0s6cA19QxlTHSxsfIXNd9YXdUEWB1QBfYdrh3r3QctFqJFxuFJV4zq55ZZastz4vmtzM+XC+kat/9Kn6t72uA0djG5d9r817+C5fWyLHFqVCOVtSUXxet+vfl0Ei0PgamhsXN9I7i7Z4fNdowjHYiruLutcPOpJvw7NhJoow0WaABwAsF6I5zQBAEAQBAEAQEI6WdDGakEzRd8BL+fo3ZSeFmu/KVdYHdfBuNB7Jauvd6dZEvKenTzW4pUi62r1lOXb0X4hFTTCF7vrYAGm+10exj+eWR5jmsNjFk7etpJfLLWue9enQXNrW04ZPaiaKpJQQHx17G23dfNECB6fwlW1byZKvqX6rB1Wj8oHvJJ5q2t8TjbrKnSjnxbbfvlkRqls6j+aTNJpTAz6SCSd1RrBgBtbbmBw5qda4tVua8abjFJ8M/U4VLWNODkm+70IRpWvuLBaGENDWyBJ56i2ui3QzIqSOYX1pmhx4fxWJxK4qVriWm9jaXJMuLenGFNZENx7CY66cHY/VkbzDhmf1B47lQV1lNn6DhFRVLSD4Zp9X2yOfRdWiKuLCbCaMt7XN6zR4ay6W8teRAx2g5UlNftfc/vkXIphlAgCApHpFkArKn2m+5jQVX1f1GbjDXo2MM+D8Wb/oUozqVEx2OcGjsH8bqXRWUTNYrU0q2XBePtG7xYzUnvue0HvHVPkPFZTHKLhcae6S71q9CbhklKjlwf3NVoCo9FVxu3OJYfzZD32TBq6p11F79XodMRp6dFtbtZZK2BmwgCAgmNJQJX9jfK/xWNxf5r1pcF4Giw1fkrrMbozpy6aaXcG6o7Sb/AAV5hFLRpuXHyIOKVM5qHDzNj0l4VNZC2SEfXxA6o++w5lnblcd/FavCsQ/C1GpfS9vR0+v2KK5ofEjq2opagr5KaZkjbsljdcawORG0OHMXBHArXT+HcUnCWuMlu8irjpU5Zrai+MM4zp6yMHXbHJbrRyOAIO/VJ9ccx3gLG3mGV7eWzOO5rz4FrSuYVFtyZ24ixZT0sbneka94B1WMIcS7drW9UdvddfLTDq1xNLJpb2z7VuIU1nnrKpwbhOWvn9PLcR62sSftEm9/4fybbFcSjFfAo7tTfDoXT4c9kW1t2/nnzLygiDGta0WAAAHILMliaHH/APUJ/wC7/eMUS+/QfV4ogYp/iz6vFFF6S2t7QqyjtKCz+pHo6h/Zx+w3yCvjXFbdKdMWVEUv2ZI9X80Zz8Q9vgVCuVlJM1v9P1FKjKnvTz6n/rvNFgjS30asY5xtHJ9W/gNb1XHsdbuJXihPRlrJWMWjr0G47Y615r3wLtVgYgIAgCAIAgCAIAgCA4vaCCCLgixB2EHcgKCx3hp1BUENB9BISYncOMZPEe8W5rcYXiKuafzfUtvr69PUU1zQ+HLVsNXoTSslNMyaF1ntOw7HNO1rhvB+R2gKwuKFO5pOnPY+7pRwpzlTlpIvvDOIoq2LXjNnC2vGT1mHnxHB2w+IGDvbKpaz0Z7Nz3P3vRd0a0aqzRuFDOoQBAaHHQvQVI/AP8wU/C3ldw5+RxuP0pHn/SdrrcyfyFKtpf2AP/jqT/otX59dfrz/APZ+JeUvojyRrOkvDzqiETRC8sN8htfGc3Acxa47xvUKtT0lmtpdYTffh6jjP6Zdz3P1+xUVJWFj2SMNnscHNPMZhQlmnmjWVIwqwcJ7HqL+w9pllXAyaM7cnN3sePWaf5zBB3qxhJSWaMLdW07eo6c/9rj75GyXojmPX1jIY3yyGzGC5PwHEnYBxK+SkorNnSjRnWmqcFm2UBpB8lfVODAdaWQk2z1Q4/DYFChFzlma+7rQtKCgtyyXS/e0vPDWiG0lPHC3cM+Z3qalkY6cnOTk9rOGJtF+ni6vrt6zefFvf8lDv7RXNLR3rWiRZ3HwKmb2PaVuZbGxyIPYQQsY4Spy4NGmTUlxTLKw7pUVEQN+u0APHPj2FbOxvI3NPP8Actq6fQzN3bOhPLduNqppFOueZrGlzjYAXJXOrVjSg5zeSR6hCU5KMdrKpxBWOqZi1gJL3ZAZ8gPCyyVClO9uZVOLz5I0kpQtKKT3d7LFw1okUsDY/tbXHi4rXwgoRUY7EZyc3OTlLazar0eDQaewdSVZ1pYhr/ebk7xXejc1aP6cmvfDYeJU4y+pEKxPgmGgp3zxOeSHMaASbdZwGefAq6w6/ubmvGlOerW9i3LkQ7ijTpwcktfNkDrqkOczW9TWGt7NxfLsutHKnJUpKH1ZPLnlqICktJZ7D0JoiKNsMYhsY9UFpbYhwIvrXG2+1fnkouLalqaL1NNZozF8PpHsf/1Cf+7/AHjFEvv0H1eKIGKf4s+rxRRlfYkZ7wquk8jPWr0Wmz0bQfso/Yb5BX5sDU4z0H9MpnRtt6Rp14yfvt3X4EEjvXOpDTjkTcPu3a1lPdsfL3rKOeS0lj2kOBIc120EZEEKvcWjdU60ZJSTzW4snBGOGhrYKp9rCzJXHIgbGyHdb7x2788zJpV/2yM9ieDtt1rdZ57Yry9OzVssRrgQCDcHYRsKlmaaaeTPqHwx6etjkLgx4dqmx1TcAjaLjK43jcviaew6TpThlpLLPj72GQvpzCAIAgCAIAgMDTeiIquJ0MzdZp8Wnc4HcQulKrOlNTg8mjzKKksmUlijAdTRuLmNM0W5zB1gPxNHwWptMapz1VPlfd2+vaVtWzktcdaNBo3S8kEgfG90b27xkRxB5cjkreTpV4aM0mmRVpQea1MsfQnSuQA2pi1/xxWa7vYcj3EdipLj+n4y10JZdD9dvcyZC+a1TXYSin6RaBwzmczk6N5P+AEKsngl5HZFPk155EhXtHj3M7ZOkDR4/wD037I5T/pXlYNev9nevU+u8orf3MiGMOkeGeGSnp4nuLxbWdYWsQbhouTs32VnZ4TK2qKtXmllu++rzI9W6VSLhBPWV3T6EqZz1IXm/EW921TK+KW6f1Z8tf2OMLao9x6AwbSPhoqaOQar2RhrgdxCyNaanUlJbG2+1lrBaMUug3S5HorzGXRyJnOmpCGPObmH1HHeR90rjOipa0Wlpik6K0J613r37ZDdHN0ho2UubE9p2OFtaN4G5wvn25HgcyuKp1IPOJazvLK6ho1X5Ncns8USyLpJnIt9Au7jruAv7JZ8V1+JU/iQXY2K1/iO7Pwfka+tp9JaTID2+jjvcNA1WDnntNt5J5BeXTnP6jrG+s7OLVtFylxfvuS6yaYRwhFRC/rSHa47uxd4xUVkilr3FSvPTmySr0cQgI1iTCjagmSM6km/7ru35qFdWNO41vU+PqS7a8nR1LWuHoRNlBWUj9YRuuPtR9YEd23sKp/7XdUZ6dF6+j76iz/H29WOjUXavQ3MOL6i1jT3PsSeSmRrYlll8OPb9yJKlY7VN++o6qlldWEAxljfxdRo522leJYfc3Ms7may4L336z1G7oUF+THN8X79Df4dwyym65OvKdrjsHJoVtRoU6MdGCyRX1a06stKbN8uxyCA1Wk8SUtPcTVDGkbWg6zh+Vtz7lLo2NxW+iDfcu16jlOtTh9TIliXHujp4JYHPkeHttdkZuHDNrhrkbCAe5WlrhN7RqRqrJZcX3asyNUuqM4uOt9RT7p7mxWrjVjuKxxZLsGY0koSGm8lOT1mb2X2ujvs46uw8ibqvxHC4Xa0lqnx48/Xb4HehcypanrXvYXZQVrJo2SxOD2PF2uG8fDhbcsTVpTpTcJrJraXEZKSzRoMd6FqKuJsUEgY293gj1rbOtrbBwtw4KJXouqss8kcLm3deOjpZLkV67opqyb+mZ4f+y5fhFx7iMsOilln3fckWh8MaVh1GfTj6MWFr3s0bhra1hyXuNCUX9byO0Lacf8AqPL3zLEhaQ0BxubZkbypJMInjLA0dZ9Yw+jmt6wGT+GsPiuc6akTrTEKttqWuPD04FZ12Ea6AkGEvHFmYKjyt5F7Sxui9ra5r0zPuj/+IR9WJs8eexjnNF+YBsV8VKoth0q4lY1NdRKXOOfkSKiw3pGryqJpWxnaJJH6pHsk29y6KjJ/WyvqYvRp/wCNSSfFpf77yx9CaIZTRtjZuFiTv7OA5KQkkskUdSpKpJzm829psV9PAQBAEAQBAEAQHwhAaXSmEqSo/aU7CeIABXSnVqU/ok1yZ5lGMtqI9UdFVG49Uvb2E/CylxxO6jsn3L0OTtqT3HS3onpt8j/E/Ne/7vefz7l6Hz8LS4eJnU/RnRN2tc7tt8lyniN1LbUfU8vA9K3pL9qN3RYWpYvUgb35+aiSnKTzk8+Z1SS2G2jia0Wa0AcgAvJ9OaAIAgPhF0BxELR9keAQHNAEAQBAEAQBAEAQHXPM1jXPcbNaCSTuAzJXqMXKSjHaz42ks2VNjLG8sp9HCSxrjZrWmznXyu4jyGXbtWqs8Oo28HVra8tbfoVta4nN6MDMwz0ba7Wy1bjc5ho4Hlu/nYqy7xqvVeVJ6Mejb1v07yRSs4RXza2TajwlSRizYG9+aqJzlN5ybfPWSkkth0acwXSVMZYYgw/ZewWc08Qutvc1LeWlTeXg+Z5qU4zWUimMT4ZmoJNSTrMd6kg2O5cjyW0w7EIXUdWqS2rzXQVFxQdN9BLOhrTLhNLSuN2Ob6Rg+65tg63aCP0qr/qCimo1Vt2PxXmSbGb1x6y3VmCxCAIAgCAIAgCAIAgCAIAgCAIAgCAIAgCAIAgCAIAgCAIAgCAIAgCAIAgCAIAgCAiPSdXGKkaBskmaw9gDn+bArfBaKqXDb3JvwXmRLyejDmyrcLBsukqYPzaX79l7Gyv8Yi1ZSS6M+1EK0a+Msz0AsSXAQBARrpGpGyaPqNYeo0PaeDmkEW7cx3qywibjeQy3vLqZHuknSlmVh0SQF2kA4bGRuv8Am2eSt8fqL4cYcXn2L7kWxj8zfQXossWQQBAEAQBAEAQBAEAQBAEAQBAEAQBAEAQBAEAQBAEAQBAEAQBAEAQBAEAQBAEAQGixtoP6ZSSRNsHiz4ydmu3YO8Et/MpuH3f4Wuqm7Y+T95nGvS+JBxPP5dJDLYh0csbwc8nMe03C3KqU68Nzi13FM4yhLg0XPhTpDgqGNbUObDMBY6xtG88WuOTew+9ZS+wWtRelSWlHv615ruLOjeQkspamTSOQOF2kEcQQR4hUri08mTE8zhU1TI2l0j2saNpe4NA7yvUKcpvKCbfRrPjkorNlWdIOMBWD6FRXkDnD0jwDZ2qbhreVwDffYWutFY2asV+JuXk9y36/Po7SvrVfj/l09fElXR3hb6FDd/7V+buQ4KkvLqVzVc31cibSpqnHRRLlFOgQBAEAQBAEAQBAEAQBAEAQBAEAQBAEAQBAEAQBAEAQBAEAQBAEAQBAEAQBAEAQBARzFGDKau60jdWQDKRmTu/ipNveVrd/lvq3HOpSjP6kQGs6Jp2n6mdrh+IWPwVvT/qCpH6odjy9SLKxi9jMeHo2rmnJ7W8wbf6l2l/UKa108+v7HhWGWyRsqPorlcbz1Hba5J/ntUepj9drKnFR7/Rdx7jYQzzk2ycYewjT0gBjZd33nbe75qmrV6laWlUk2yZCEYLKKyN+uR6CAIAgCAIAgCAIAgCAIAgCAIAgCAIAgCAIAgCAIAgCAIAgCAIAgCAIAgCAIAgCAIAgCAIAgCAIAgCAIAgCAIAgCAIAgCAIAgCAIAgCAIAgCAIAgCAIAgCAIAgCAIAgCAIAgCAIAgCAIAgCAIAgCAIAgCAIAgCAIAgCAIAgCAIAg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639763"/>
            <a:ext cx="3429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http://www.scienceweek.ie/assets/media/Features/2012%20Feature%20Articles/googl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93738"/>
            <a:ext cx="4102100" cy="17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1.gstatic.com/images?q=tbn:ANd9GcQvqWTNgGVrbwiYAqWf7wkJ3RHTfKeLG4dxPKp0t0qVKULEn2Zz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7849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3.bp.blogspot.com/-D_9fCJNIl7c/T62NJOqJdOI/AAAAAAAAHME/4dVLHBGw8X4/s1600/Hammer+and+nail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4558595" cy="34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3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ttp://www.careerealism.com/home/jtodonnell/careerealism.com/wp-content/uploads/2012/04/4-ways-balance-job-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00400"/>
            <a:ext cx="4343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3" y="228600"/>
            <a:ext cx="754719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81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Partnerships and Accounting Faculty</a:t>
            </a:r>
            <a:endParaRPr lang="en-US" dirty="0"/>
          </a:p>
        </p:txBody>
      </p:sp>
      <p:pic>
        <p:nvPicPr>
          <p:cNvPr id="4098" name="Picture 2" descr="http://blog.coriumsoft.com/Portals/229682/images/partnership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2133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Bodies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15125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Brains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1689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Support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407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– Accounting Staffing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How do we increase the numbers of PhD students in </a:t>
            </a:r>
            <a:r>
              <a:rPr lang="en-US" dirty="0" smtClean="0"/>
              <a:t>accounting (financial management)?</a:t>
            </a:r>
            <a:endParaRPr lang="en-US" dirty="0"/>
          </a:p>
          <a:p>
            <a:pPr lvl="0"/>
            <a:r>
              <a:rPr lang="en-US" dirty="0"/>
              <a:t>How do we increase the number and/or proportion of PhD students in accounting with a professional accounting designation and with relevant professional and business experience?</a:t>
            </a:r>
          </a:p>
          <a:p>
            <a:r>
              <a:rPr lang="en-US" dirty="0"/>
              <a:t>How do we increase the number and/or proportion of full time university accounting faculty members </a:t>
            </a:r>
            <a:r>
              <a:rPr lang="en-US" u="sng" dirty="0"/>
              <a:t>with</a:t>
            </a:r>
            <a:r>
              <a:rPr lang="en-US" dirty="0"/>
              <a:t> a professional accounting designation </a:t>
            </a:r>
            <a:r>
              <a:rPr lang="en-US" u="sng" dirty="0"/>
              <a:t>and</a:t>
            </a:r>
            <a:r>
              <a:rPr lang="en-US" dirty="0"/>
              <a:t> with relevant professional or business </a:t>
            </a:r>
            <a:r>
              <a:rPr lang="en-US" dirty="0" smtClean="0"/>
              <a:t>experience?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9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1029</Words>
  <Application>Microsoft Office PowerPoint</Application>
  <PresentationFormat>Affichage à l'écran (4:3)</PresentationFormat>
  <Paragraphs>106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The Accounting Faculty Dilemma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Partnerships and Accounting Faculty</vt:lpstr>
      <vt:lpstr>AWG – Accounting Staffing Questions</vt:lpstr>
      <vt:lpstr>AWG – Collaboration Questions</vt:lpstr>
      <vt:lpstr>Faculty Staffing – AACSB Influence</vt:lpstr>
      <vt:lpstr>AWG – AACSB Constraints</vt:lpstr>
      <vt:lpstr>AWG – Attracting More PhDs: Marketing</vt:lpstr>
      <vt:lpstr>AWG – Attracting More PhDs: Funding</vt:lpstr>
      <vt:lpstr>AWG – A Place for Instructional Practitioners?</vt:lpstr>
      <vt:lpstr>AWG – IP Pragmatic Issues</vt:lpstr>
      <vt:lpstr>AWG – Possibilities for CFBSD</vt:lpstr>
    </vt:vector>
  </TitlesOfParts>
  <Company>CPA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(Andrew) Hilton</dc:creator>
  <cp:lastModifiedBy>timothy-daniel daus</cp:lastModifiedBy>
  <cp:revision>22</cp:revision>
  <dcterms:created xsi:type="dcterms:W3CDTF">2013-11-12T17:18:26Z</dcterms:created>
  <dcterms:modified xsi:type="dcterms:W3CDTF">2013-12-02T19:54:32Z</dcterms:modified>
</cp:coreProperties>
</file>