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 snapToGrid="0" snapToObjects="1" showGuides="1"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BA7B2-61E6-4651-A750-EE338FE111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B3B05-0A04-4F01-9C36-C81F08D2C7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9434"/>
            <a:ext cx="5848052" cy="99956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0406"/>
            <a:ext cx="5848052" cy="609659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eparat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237070"/>
            <a:ext cx="5848052" cy="1470025"/>
          </a:xfrm>
        </p:spPr>
        <p:txBody>
          <a:bodyPr/>
          <a:lstStyle>
            <a:lvl1pPr algn="l">
              <a:defRPr sz="28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042444"/>
            <a:ext cx="7677956" cy="3821955"/>
          </a:xfr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/>
            </a:lvl1pPr>
            <a:lvl2pPr marL="538163" indent="-273050">
              <a:defRPr/>
            </a:lvl2pPr>
            <a:lvl3pPr marL="803275" indent="-265113">
              <a:defRPr/>
            </a:lvl3pPr>
            <a:lvl4pPr marL="1076325" indent="-265113">
              <a:defRPr/>
            </a:lvl4pPr>
            <a:lvl5pPr marL="1341438" indent="-27463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630000"/>
            <a:ext cx="7677955" cy="540000"/>
          </a:xfrm>
        </p:spPr>
        <p:txBody>
          <a:bodyPr/>
          <a:lstStyle>
            <a:lvl1pPr algn="l">
              <a:defRPr baseline="0">
                <a:solidFill>
                  <a:srgbClr val="006FB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914399" y="1308100"/>
            <a:ext cx="7677955" cy="636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cap="all">
                <a:solidFill>
                  <a:srgbClr val="717074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side content with right side image/spreadsheet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0000"/>
            <a:ext cx="7678800" cy="540000"/>
          </a:xfrm>
        </p:spPr>
        <p:txBody>
          <a:bodyPr anchor="t" anchorCtr="0">
            <a:normAutofit/>
          </a:bodyPr>
          <a:lstStyle>
            <a:lvl1pPr algn="l">
              <a:defRPr sz="1800" b="0" i="0" cap="all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08" y="1238596"/>
            <a:ext cx="4603091" cy="4580313"/>
          </a:xfrm>
        </p:spPr>
        <p:txBody>
          <a:bodyPr>
            <a:normAutofit/>
          </a:bodyPr>
          <a:lstStyle>
            <a:lvl1pPr marL="0" indent="0">
              <a:buNone/>
              <a:defRPr sz="2100" baseline="0">
                <a:solidFill>
                  <a:srgbClr val="717074"/>
                </a:solidFill>
              </a:defRPr>
            </a:lvl1pPr>
            <a:lvl2pPr>
              <a:defRPr sz="2100" baseline="0">
                <a:solidFill>
                  <a:srgbClr val="717074"/>
                </a:solidFill>
              </a:defRPr>
            </a:lvl2pPr>
            <a:lvl3pPr>
              <a:defRPr sz="2100" baseline="0">
                <a:solidFill>
                  <a:srgbClr val="717074"/>
                </a:solidFill>
              </a:defRPr>
            </a:lvl3pPr>
            <a:lvl4pPr>
              <a:defRPr sz="2100" baseline="0">
                <a:solidFill>
                  <a:srgbClr val="717074"/>
                </a:solidFill>
              </a:defRPr>
            </a:lvl4pPr>
            <a:lvl5pPr>
              <a:defRPr sz="2100" baseline="0">
                <a:solidFill>
                  <a:srgbClr val="71707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914400" y="1238596"/>
            <a:ext cx="3008313" cy="458031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r Spreadshee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0000"/>
            <a:ext cx="7678800" cy="540000"/>
          </a:xfrm>
        </p:spPr>
        <p:txBody>
          <a:bodyPr anchor="t" anchorCtr="0">
            <a:normAutofit/>
          </a:bodyPr>
          <a:lstStyle>
            <a:lvl1pPr algn="l">
              <a:defRPr sz="1800" b="0" i="0" cap="all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184458"/>
            <a:ext cx="7678800" cy="63445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 noChangeAspect="1"/>
          </p:cNvSpPr>
          <p:nvPr>
            <p:ph idx="1"/>
          </p:nvPr>
        </p:nvSpPr>
        <p:spPr>
          <a:xfrm>
            <a:off x="919480" y="1263535"/>
            <a:ext cx="7673720" cy="3842266"/>
          </a:xfrm>
        </p:spPr>
        <p:txBody>
          <a:bodyPr>
            <a:normAutofit/>
          </a:bodyPr>
          <a:lstStyle>
            <a:lvl1pPr marL="0" indent="0">
              <a:buNone/>
              <a:defRPr sz="2100" baseline="0">
                <a:solidFill>
                  <a:srgbClr val="717074"/>
                </a:solidFill>
              </a:defRPr>
            </a:lvl1pPr>
            <a:lvl2pPr>
              <a:defRPr sz="2100" baseline="0">
                <a:solidFill>
                  <a:srgbClr val="717074"/>
                </a:solidFill>
              </a:defRPr>
            </a:lvl2pPr>
            <a:lvl3pPr>
              <a:defRPr sz="2100" baseline="0">
                <a:solidFill>
                  <a:srgbClr val="717074"/>
                </a:solidFill>
              </a:defRPr>
            </a:lvl3pPr>
            <a:lvl4pPr>
              <a:defRPr sz="2100" baseline="0">
                <a:solidFill>
                  <a:srgbClr val="717074"/>
                </a:solidFill>
              </a:defRPr>
            </a:lvl4pPr>
            <a:lvl5pPr>
              <a:defRPr sz="2100" baseline="0">
                <a:solidFill>
                  <a:srgbClr val="71707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211644-CD34-C242-B146-6933E9CDB38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DF0A13-332F-4149-BA64-4E0A944846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4438"/>
            <a:ext cx="928688" cy="365125"/>
          </a:xfrm>
          <a:prstGeom prst="rect">
            <a:avLst/>
          </a:prstGeom>
        </p:spPr>
        <p:txBody>
          <a:bodyPr/>
          <a:lstStyle/>
          <a:p>
            <a:fld id="{4B5CCC70-1487-425A-8D05-02435140ACF1}" type="datetimeFigureOut">
              <a:rPr lang="en-CA" smtClean="0"/>
              <a:t>2013-11-18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5888" y="6294438"/>
            <a:ext cx="2246312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200" y="6294438"/>
            <a:ext cx="1076325" cy="365125"/>
          </a:xfrm>
          <a:prstGeom prst="rect">
            <a:avLst/>
          </a:prstGeom>
        </p:spPr>
        <p:txBody>
          <a:bodyPr/>
          <a:lstStyle/>
          <a:p>
            <a:fld id="{5F452C5D-11AB-436A-AF16-E24B72F76720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29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945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422400"/>
            <a:ext cx="7945438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71707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17074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17074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17074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17074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717074"/>
          </a:solidFill>
          <a:latin typeface="Arial"/>
          <a:ea typeface="+mn-ea"/>
          <a:cs typeface="+mn-cs"/>
        </a:defRPr>
      </a:lvl1pPr>
      <a:lvl2pPr marL="538163" indent="-2730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717074"/>
          </a:solidFill>
          <a:latin typeface="Arial"/>
          <a:ea typeface="+mn-ea"/>
          <a:cs typeface="+mn-cs"/>
        </a:defRPr>
      </a:lvl2pPr>
      <a:lvl3pPr marL="801688" indent="-27146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17074"/>
          </a:solidFill>
          <a:latin typeface="Arial" pitchFamily="34" charset="0"/>
          <a:ea typeface="+mn-ea"/>
          <a:cs typeface="+mn-cs"/>
        </a:defRPr>
      </a:lvl3pPr>
      <a:lvl4pPr marL="1077913" indent="-25876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17074"/>
          </a:solidFill>
          <a:latin typeface="Arial"/>
          <a:ea typeface="+mn-ea"/>
          <a:cs typeface="+mn-cs"/>
        </a:defRPr>
      </a:lvl4pPr>
      <a:lvl5pPr marL="1341438" indent="-26511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717074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1" y="2661920"/>
            <a:ext cx="7677956" cy="3202479"/>
          </a:xfrm>
        </p:spPr>
        <p:txBody>
          <a:bodyPr>
            <a:noAutofit/>
          </a:bodyPr>
          <a:lstStyle/>
          <a:p>
            <a:r>
              <a:rPr lang="en-CA" dirty="0" smtClean="0"/>
              <a:t>Presentation to CFBSD Conference</a:t>
            </a:r>
          </a:p>
          <a:p>
            <a:endParaRPr lang="en-CA" dirty="0" smtClean="0"/>
          </a:p>
          <a:p>
            <a:r>
              <a:rPr lang="en-CA" dirty="0" smtClean="0"/>
              <a:t>Mike Kennedy and Bill Neill</a:t>
            </a:r>
          </a:p>
          <a:p>
            <a:r>
              <a:rPr lang="en-CA" dirty="0" smtClean="0"/>
              <a:t>November 18, 2013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Leaders in Business Education (LIBE)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93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Questions, comments?</a:t>
            </a:r>
          </a:p>
          <a:p>
            <a:endParaRPr lang="en-CA" dirty="0"/>
          </a:p>
          <a:p>
            <a:r>
              <a:rPr lang="en-CA" dirty="0" smtClean="0"/>
              <a:t>Begin thinking about your nominee!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56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 of the LIBE Awards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identify, encourage and recognize outstanding business school educators in Canadian universities and colleges.</a:t>
            </a:r>
          </a:p>
          <a:p>
            <a:endParaRPr lang="en-CA" dirty="0" smtClean="0"/>
          </a:p>
          <a:p>
            <a:r>
              <a:rPr lang="en-CA" dirty="0" smtClean="0"/>
              <a:t>To highlight the importance of the contributions that business schools make to Canadian society.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9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Sponsors of the LIBE Awards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Chartered Professional Accountants of Canada (CPA Canada) will be the presenting sponsor.</a:t>
            </a:r>
          </a:p>
          <a:p>
            <a:endParaRPr lang="en-CA" dirty="0"/>
          </a:p>
          <a:p>
            <a:r>
              <a:rPr lang="en-CA" dirty="0" smtClean="0"/>
              <a:t>Postmedia Network will be the media sponsor.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48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the LIBE Awards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Program will be open to all Canadian university business schools, and to college business schools authorized to grant baccalaureate degrees.</a:t>
            </a:r>
          </a:p>
          <a:p>
            <a:r>
              <a:rPr lang="en-CA" dirty="0" smtClean="0"/>
              <a:t>Two divisions of awards, eight awards total.</a:t>
            </a:r>
          </a:p>
          <a:p>
            <a:r>
              <a:rPr lang="en-CA" dirty="0" smtClean="0"/>
              <a:t>Awards will be distributed on a geographic basis, two each in Atlantic Canada, Quebec, Ontario, and Western Canada.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06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 Awards – Division 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Business schools that are focused predominantly on undergraduate education.</a:t>
            </a:r>
          </a:p>
          <a:p>
            <a:r>
              <a:rPr lang="en-CA" dirty="0" smtClean="0"/>
              <a:t>May have no more than 15% of total students enrolled in graduate programs.</a:t>
            </a:r>
          </a:p>
          <a:p>
            <a:r>
              <a:rPr lang="en-CA" dirty="0" smtClean="0"/>
              <a:t>Need not be accredited by AACSB or EQUIS to participate in this Division.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7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 Awards – Division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Intended for business schools that have a significant amount of activity in the areas of graduate programs and research.</a:t>
            </a:r>
          </a:p>
          <a:p>
            <a:r>
              <a:rPr lang="en-CA" dirty="0" smtClean="0"/>
              <a:t>Must have a minimum of 15% of student enrolments at the graduate level.</a:t>
            </a:r>
          </a:p>
          <a:p>
            <a:r>
              <a:rPr lang="en-CA" dirty="0" smtClean="0"/>
              <a:t>Will likely be accredited by AACSB and/or EQUIS.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57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Eligibility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Candidates must be full-time faculty members who will be nominated by their schools.</a:t>
            </a:r>
          </a:p>
          <a:p>
            <a:r>
              <a:rPr lang="en-CA" dirty="0" smtClean="0"/>
              <a:t>Business schools may nominate one candidate per year.</a:t>
            </a:r>
          </a:p>
          <a:p>
            <a:r>
              <a:rPr lang="en-CA" dirty="0" smtClean="0"/>
              <a:t>Nomination may be made in either Division I or Division II, but not both.</a:t>
            </a:r>
          </a:p>
          <a:p>
            <a:r>
              <a:rPr lang="en-CA" dirty="0" smtClean="0"/>
              <a:t>Business schools to choose the Division in which they will participate, based on criteria that best fit their profile.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8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Judging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Teaching Excellence: 40%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Exceptional Contributions to Business Education: 40%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Contributions to Management Practice: 20%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77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Timelines for 2014 LIBE Awards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January 2014: Official launch of program.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May 2014: Deadline for submissions.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September 2014: Winners announced.</a:t>
            </a:r>
          </a:p>
          <a:p>
            <a:endParaRPr lang="en-CA" dirty="0"/>
          </a:p>
          <a:p>
            <a:r>
              <a:rPr lang="en-CA" dirty="0" smtClean="0"/>
              <a:t>Fall 2014: Awards gala.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99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A Corporat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CPA TEMPLATE</Template>
  <TotalTime>753</TotalTime>
  <Words>364</Words>
  <Application>Microsoft Office PowerPoint</Application>
  <PresentationFormat>Affichage à l'écran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CPA Corporate PowerPoint template</vt:lpstr>
      <vt:lpstr>Leaders in Business Education (LIBE) </vt:lpstr>
      <vt:lpstr>Objectives of the LIBE Awards</vt:lpstr>
      <vt:lpstr>Sponsors of the LIBE Awards</vt:lpstr>
      <vt:lpstr>Overview of the LIBE Awards</vt:lpstr>
      <vt:lpstr>LIBE Awards – Division I</vt:lpstr>
      <vt:lpstr>LIBE Awards – Division II</vt:lpstr>
      <vt:lpstr>Eligibility Criteria</vt:lpstr>
      <vt:lpstr>Key Judging Criteria</vt:lpstr>
      <vt:lpstr>Timelines for 2014 LIBE Awards</vt:lpstr>
      <vt:lpstr>Conclusion</vt:lpstr>
    </vt:vector>
  </TitlesOfParts>
  <Company>BWI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Clancy   Brandworks International Inc.</dc:creator>
  <cp:lastModifiedBy>Tim Daus</cp:lastModifiedBy>
  <cp:revision>23</cp:revision>
  <dcterms:created xsi:type="dcterms:W3CDTF">2013-08-28T19:01:58Z</dcterms:created>
  <dcterms:modified xsi:type="dcterms:W3CDTF">2013-11-18T12:28:35Z</dcterms:modified>
</cp:coreProperties>
</file>